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7" r:id="rId51"/>
    <p:sldId id="306" r:id="rId52"/>
    <p:sldId id="308" r:id="rId53"/>
    <p:sldId id="309" r:id="rId54"/>
    <p:sldId id="31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 initials="M" lastIdx="1" clrIdx="0">
    <p:extLst>
      <p:ext uri="{19B8F6BF-5375-455C-9EA6-DF929625EA0E}">
        <p15:presenceInfo xmlns:p15="http://schemas.microsoft.com/office/powerpoint/2012/main" userId="MICR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6070C-6E79-46F7-BF48-4283984DA9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28F3D6-F920-45F7-82FD-4AF80724A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44F069-1A6E-43D7-A11B-C21D04772365}"/>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5" name="Footer Placeholder 4">
            <a:extLst>
              <a:ext uri="{FF2B5EF4-FFF2-40B4-BE49-F238E27FC236}">
                <a16:creationId xmlns:a16="http://schemas.microsoft.com/office/drawing/2014/main" id="{C720AE71-8B6E-4D6E-9A83-AC237D4285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439F1-50D9-469F-9571-D422EAE228C0}"/>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257043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52B7-782E-473C-80EF-CC33099D1E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052915-E182-4C7A-A160-9A32096EEB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86EA18-AC11-422C-8368-1724B39CDAC0}"/>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5" name="Footer Placeholder 4">
            <a:extLst>
              <a:ext uri="{FF2B5EF4-FFF2-40B4-BE49-F238E27FC236}">
                <a16:creationId xmlns:a16="http://schemas.microsoft.com/office/drawing/2014/main" id="{0A7B1727-1B7F-4DB2-8FD4-37FC914E32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DDA47-40EF-485F-AFC4-D6BFA45A3254}"/>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4119769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725FF2-3EAC-41AC-9647-2804552FFB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FF62AD-EDAE-4221-9352-3C7D7DC92B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C574E-58D8-4D4D-8C74-3ED836F07A39}"/>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5" name="Footer Placeholder 4">
            <a:extLst>
              <a:ext uri="{FF2B5EF4-FFF2-40B4-BE49-F238E27FC236}">
                <a16:creationId xmlns:a16="http://schemas.microsoft.com/office/drawing/2014/main" id="{6005ABC0-604A-4E5E-974C-C309EB085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32E44D-2E7D-4FDB-B32B-0E463D3AF4DE}"/>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195921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A394-4EAD-4890-88DD-3B5DC2D7E3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BE7F1C-9DFE-4BD8-ADC8-C06B021409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C264F-5701-4D73-BE7B-FC3B1BA3F4E1}"/>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5" name="Footer Placeholder 4">
            <a:extLst>
              <a:ext uri="{FF2B5EF4-FFF2-40B4-BE49-F238E27FC236}">
                <a16:creationId xmlns:a16="http://schemas.microsoft.com/office/drawing/2014/main" id="{1E0EE507-7CF6-4C00-BB4C-4ADE0B177E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92CD1F-8118-4484-905C-57C8F4E7B64A}"/>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306248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EA12C-1967-448B-8F20-C93C7EBF09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01FAAF-7314-4D92-9F00-03CF8733C4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27FF7B-8C5F-4F5C-B3D1-B658B5DB8A97}"/>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5" name="Footer Placeholder 4">
            <a:extLst>
              <a:ext uri="{FF2B5EF4-FFF2-40B4-BE49-F238E27FC236}">
                <a16:creationId xmlns:a16="http://schemas.microsoft.com/office/drawing/2014/main" id="{9E104933-6F67-4FC6-A123-15A233C3B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C6E0FA-E236-48DF-AA4E-7FE617019FE3}"/>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2869765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D060-3C6F-4C10-B821-5C2E47FA53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75070-C8B8-454C-8C0B-FB316BB465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5005FE-CA47-4E82-8E3C-37071204E8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B9B0A9-86B2-4BFD-B2C1-D886F63C46C2}"/>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6" name="Footer Placeholder 5">
            <a:extLst>
              <a:ext uri="{FF2B5EF4-FFF2-40B4-BE49-F238E27FC236}">
                <a16:creationId xmlns:a16="http://schemas.microsoft.com/office/drawing/2014/main" id="{F60F88C6-F604-4BD2-A109-C4B82DDD17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917265-9FF1-41F7-A8E2-5393DD4AB468}"/>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153186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8C494-CA74-4ED5-86D2-DAF0ECA62A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C09829-690D-4522-8071-F242D09191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2E3461-F66B-4398-B2B1-3F02DE4AF4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CB0FEF-D5D1-45D9-807C-6316A5B73B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131A6D-BEA1-4C79-9E22-F8A7823DA2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48BCD7-08BB-4C55-9FDC-FCCCF8EE5D5E}"/>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8" name="Footer Placeholder 7">
            <a:extLst>
              <a:ext uri="{FF2B5EF4-FFF2-40B4-BE49-F238E27FC236}">
                <a16:creationId xmlns:a16="http://schemas.microsoft.com/office/drawing/2014/main" id="{3DD5AAAB-1C6D-437F-B641-6FFF47DB76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C5BC45-38D4-4A68-A1E0-C231276866B1}"/>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4170876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94043-94DD-46DA-9D7A-AC21A4D531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A40756-1AFF-4241-A7CC-BCEFDA398EFB}"/>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4" name="Footer Placeholder 3">
            <a:extLst>
              <a:ext uri="{FF2B5EF4-FFF2-40B4-BE49-F238E27FC236}">
                <a16:creationId xmlns:a16="http://schemas.microsoft.com/office/drawing/2014/main" id="{60741C0D-EB34-4EF4-BC22-0D7C8D4284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E70300-3795-4D7D-AB00-224342AA5CE5}"/>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3221722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515AEB-93B2-4649-8A15-A7B138A6A603}"/>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3" name="Footer Placeholder 2">
            <a:extLst>
              <a:ext uri="{FF2B5EF4-FFF2-40B4-BE49-F238E27FC236}">
                <a16:creationId xmlns:a16="http://schemas.microsoft.com/office/drawing/2014/main" id="{5EE221CC-1E3F-4E0C-89BA-172A20DFC4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D52568-C1AB-4E66-8704-255ED22B6FE2}"/>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53443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459E7-1901-4347-830B-49527CD4F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C7B8A5-B2A1-4FDC-AE7A-73E4882254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923049-23AF-4919-AC7F-81D9465912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F17AA8-52D9-4E42-A013-60C586980A2B}"/>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6" name="Footer Placeholder 5">
            <a:extLst>
              <a:ext uri="{FF2B5EF4-FFF2-40B4-BE49-F238E27FC236}">
                <a16:creationId xmlns:a16="http://schemas.microsoft.com/office/drawing/2014/main" id="{16035C2B-1228-4BFD-90C0-7784C2B16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3B6CE6-D57E-4A57-9ECD-65C40038A9E9}"/>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1561284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77F5D-3622-4AD0-A96E-ADAC6C905C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1F21FC-06CB-4E72-A3D9-F5479A2477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7EDFD9-6764-4553-93A6-07BEAC2E91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368053-668B-4316-817D-23D76E40A91C}"/>
              </a:ext>
            </a:extLst>
          </p:cNvPr>
          <p:cNvSpPr>
            <a:spLocks noGrp="1"/>
          </p:cNvSpPr>
          <p:nvPr>
            <p:ph type="dt" sz="half" idx="10"/>
          </p:nvPr>
        </p:nvSpPr>
        <p:spPr/>
        <p:txBody>
          <a:bodyPr/>
          <a:lstStyle/>
          <a:p>
            <a:fld id="{0E951496-2289-4492-B57D-D4626372FC04}" type="datetimeFigureOut">
              <a:rPr lang="en-US" smtClean="0"/>
              <a:t>19-Dec-19</a:t>
            </a:fld>
            <a:endParaRPr lang="en-US"/>
          </a:p>
        </p:txBody>
      </p:sp>
      <p:sp>
        <p:nvSpPr>
          <p:cNvPr id="6" name="Footer Placeholder 5">
            <a:extLst>
              <a:ext uri="{FF2B5EF4-FFF2-40B4-BE49-F238E27FC236}">
                <a16:creationId xmlns:a16="http://schemas.microsoft.com/office/drawing/2014/main" id="{9F101163-EF96-4513-B929-03EB02424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755B8-32A8-4C5C-91D7-D452EF1B4AD2}"/>
              </a:ext>
            </a:extLst>
          </p:cNvPr>
          <p:cNvSpPr>
            <a:spLocks noGrp="1"/>
          </p:cNvSpPr>
          <p:nvPr>
            <p:ph type="sldNum" sz="quarter" idx="12"/>
          </p:nvPr>
        </p:nvSpPr>
        <p:spPr/>
        <p:txBody>
          <a:bodyPr/>
          <a:lstStyle/>
          <a:p>
            <a:fld id="{2D540A2D-B1BA-4DFF-8C7E-0F7D54E82FC2}" type="slidenum">
              <a:rPr lang="en-US" smtClean="0"/>
              <a:t>‹#›</a:t>
            </a:fld>
            <a:endParaRPr lang="en-US"/>
          </a:p>
        </p:txBody>
      </p:sp>
    </p:spTree>
    <p:extLst>
      <p:ext uri="{BB962C8B-B14F-4D97-AF65-F5344CB8AC3E}">
        <p14:creationId xmlns:p14="http://schemas.microsoft.com/office/powerpoint/2010/main" val="4175250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0E1C4B-8DD5-4C11-958F-E20781F3C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51EA49-2E28-4BD0-BCA1-F62FCFD0E5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35FEE-7F1F-4751-AE24-1F62529CC5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51496-2289-4492-B57D-D4626372FC04}" type="datetimeFigureOut">
              <a:rPr lang="en-US" smtClean="0"/>
              <a:t>19-Dec-19</a:t>
            </a:fld>
            <a:endParaRPr lang="en-US"/>
          </a:p>
        </p:txBody>
      </p:sp>
      <p:sp>
        <p:nvSpPr>
          <p:cNvPr id="5" name="Footer Placeholder 4">
            <a:extLst>
              <a:ext uri="{FF2B5EF4-FFF2-40B4-BE49-F238E27FC236}">
                <a16:creationId xmlns:a16="http://schemas.microsoft.com/office/drawing/2014/main" id="{D53487E3-5B69-4D84-A495-12BA54961F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1076CB-F69F-452D-A319-88A86864E8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40A2D-B1BA-4DFF-8C7E-0F7D54E82FC2}" type="slidenum">
              <a:rPr lang="en-US" smtClean="0"/>
              <a:t>‹#›</a:t>
            </a:fld>
            <a:endParaRPr lang="en-US"/>
          </a:p>
        </p:txBody>
      </p:sp>
    </p:spTree>
    <p:extLst>
      <p:ext uri="{BB962C8B-B14F-4D97-AF65-F5344CB8AC3E}">
        <p14:creationId xmlns:p14="http://schemas.microsoft.com/office/powerpoint/2010/main" val="966718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51504-34EB-4800-A71F-C8C9505D9BC3}"/>
              </a:ext>
            </a:extLst>
          </p:cNvPr>
          <p:cNvSpPr>
            <a:spLocks noGrp="1"/>
          </p:cNvSpPr>
          <p:nvPr>
            <p:ph type="title"/>
          </p:nvPr>
        </p:nvSpPr>
        <p:spPr>
          <a:xfrm>
            <a:off x="838200" y="365125"/>
            <a:ext cx="10515600" cy="612337"/>
          </a:xfrm>
        </p:spPr>
        <p:txBody>
          <a:bodyPr>
            <a:noAutofit/>
          </a:bodyPr>
          <a:lstStyle/>
          <a:p>
            <a:pPr algn="ctr"/>
            <a:r>
              <a:rPr lang="en-US" dirty="0"/>
              <a:t> Public Revenue</a:t>
            </a:r>
          </a:p>
        </p:txBody>
      </p:sp>
      <p:sp>
        <p:nvSpPr>
          <p:cNvPr id="3" name="Content Placeholder 2">
            <a:extLst>
              <a:ext uri="{FF2B5EF4-FFF2-40B4-BE49-F238E27FC236}">
                <a16:creationId xmlns:a16="http://schemas.microsoft.com/office/drawing/2014/main" id="{B0C2D869-ABCB-4C7F-A379-48D26B1CC502}"/>
              </a:ext>
            </a:extLst>
          </p:cNvPr>
          <p:cNvSpPr>
            <a:spLocks noGrp="1"/>
          </p:cNvSpPr>
          <p:nvPr>
            <p:ph idx="1"/>
          </p:nvPr>
        </p:nvSpPr>
        <p:spPr>
          <a:xfrm>
            <a:off x="838200" y="977462"/>
            <a:ext cx="10515600" cy="5515413"/>
          </a:xfrm>
        </p:spPr>
        <p:txBody>
          <a:bodyPr>
            <a:noAutofit/>
          </a:bodyPr>
          <a:lstStyle/>
          <a:p>
            <a:pPr marL="0" indent="0" fontAlgn="base">
              <a:buNone/>
            </a:pPr>
            <a:r>
              <a:rPr lang="en-US" sz="3200" dirty="0"/>
              <a:t>The income of the government through all sources is called public income or public revenue.</a:t>
            </a:r>
          </a:p>
          <a:p>
            <a:pPr marL="0" indent="0" fontAlgn="base">
              <a:buNone/>
            </a:pPr>
            <a:r>
              <a:rPr lang="en-US" sz="3200" dirty="0"/>
              <a:t>According to Dalton, “Public Income” has two senses — wide and narrow. </a:t>
            </a:r>
          </a:p>
          <a:p>
            <a:pPr marL="0" indent="0" fontAlgn="base">
              <a:buNone/>
            </a:pPr>
            <a:r>
              <a:rPr lang="en-US" sz="3200" dirty="0"/>
              <a:t>In its wider sense it includes all the incomes or receipts which a public authority may secure during any period of time. </a:t>
            </a:r>
          </a:p>
          <a:p>
            <a:pPr marL="0" indent="0" fontAlgn="base">
              <a:buNone/>
            </a:pPr>
            <a:r>
              <a:rPr lang="en-US" sz="3200" dirty="0"/>
              <a:t>In its narrow sense, however, it includes only those sources of income of the public authority which are ordinarily known as “revenue resources.”  </a:t>
            </a:r>
          </a:p>
          <a:p>
            <a:pPr marL="0" indent="0" fontAlgn="base">
              <a:buNone/>
            </a:pPr>
            <a:r>
              <a:rPr lang="en-US" sz="3200" dirty="0"/>
              <a:t>The former is termed “public receipts” and the latter “public revenue.”</a:t>
            </a:r>
          </a:p>
        </p:txBody>
      </p:sp>
    </p:spTree>
    <p:extLst>
      <p:ext uri="{BB962C8B-B14F-4D97-AF65-F5344CB8AC3E}">
        <p14:creationId xmlns:p14="http://schemas.microsoft.com/office/powerpoint/2010/main" val="4232610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13331-032A-4934-96C6-D36E1F05F081}"/>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F9B5DD0-9967-4051-864A-27CEB23F620C}"/>
              </a:ext>
            </a:extLst>
          </p:cNvPr>
          <p:cNvSpPr>
            <a:spLocks noGrp="1"/>
          </p:cNvSpPr>
          <p:nvPr>
            <p:ph idx="1"/>
          </p:nvPr>
        </p:nvSpPr>
        <p:spPr>
          <a:xfrm>
            <a:off x="838200" y="1150883"/>
            <a:ext cx="10515600" cy="5026080"/>
          </a:xfrm>
        </p:spPr>
        <p:txBody>
          <a:bodyPr>
            <a:noAutofit/>
          </a:bodyPr>
          <a:lstStyle/>
          <a:p>
            <a:pPr marL="0" indent="0">
              <a:buNone/>
            </a:pPr>
            <a:r>
              <a:rPr lang="en-US" sz="3200" dirty="0"/>
              <a:t>Generally the amount of the fee depends upon the cost of services rendered.</a:t>
            </a:r>
          </a:p>
          <a:p>
            <a:pPr marL="0" indent="0" fontAlgn="base">
              <a:buNone/>
            </a:pPr>
            <a:r>
              <a:rPr lang="en-US" sz="3200" b="1" dirty="0"/>
              <a:t>Fines and Penalties:</a:t>
            </a:r>
            <a:endParaRPr lang="en-US" sz="3200" dirty="0"/>
          </a:p>
          <a:p>
            <a:pPr marL="0" indent="0" fontAlgn="base">
              <a:buNone/>
            </a:pPr>
            <a:r>
              <a:rPr lang="en-US" sz="3200" dirty="0"/>
              <a:t>Fines and penalties are levied and collected from offenders of laws as punishment. </a:t>
            </a:r>
          </a:p>
          <a:p>
            <a:pPr marL="0" indent="0" fontAlgn="base">
              <a:buNone/>
            </a:pPr>
            <a:r>
              <a:rPr lang="en-US" sz="3200" b="1" dirty="0"/>
              <a:t>Special Assessments:</a:t>
            </a:r>
            <a:endParaRPr lang="en-US" sz="3200" dirty="0"/>
          </a:p>
          <a:p>
            <a:pPr marL="0" indent="0" fontAlgn="base">
              <a:buNone/>
            </a:pPr>
            <a:r>
              <a:rPr lang="en-US" sz="3200" dirty="0"/>
              <a:t>Sometimes when the government undertakes certain types of public improvements such as construction of roads, provision of drainage, street lighting etc., it may confer a special benefit to those possessing properties nearby.</a:t>
            </a:r>
          </a:p>
        </p:txBody>
      </p:sp>
    </p:spTree>
    <p:extLst>
      <p:ext uri="{BB962C8B-B14F-4D97-AF65-F5344CB8AC3E}">
        <p14:creationId xmlns:p14="http://schemas.microsoft.com/office/powerpoint/2010/main" val="180666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95537-D5B5-4BB7-91A9-56289B6FF39E}"/>
              </a:ext>
            </a:extLst>
          </p:cNvPr>
          <p:cNvSpPr>
            <a:spLocks noGrp="1"/>
          </p:cNvSpPr>
          <p:nvPr>
            <p:ph type="title"/>
          </p:nvPr>
        </p:nvSpPr>
        <p:spPr>
          <a:xfrm>
            <a:off x="838200" y="365126"/>
            <a:ext cx="10515600" cy="45468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46818BE3-CEA7-4C56-86CC-49A1D238BF22}"/>
              </a:ext>
            </a:extLst>
          </p:cNvPr>
          <p:cNvSpPr>
            <a:spLocks noGrp="1"/>
          </p:cNvSpPr>
          <p:nvPr>
            <p:ph idx="1"/>
          </p:nvPr>
        </p:nvSpPr>
        <p:spPr>
          <a:xfrm>
            <a:off x="838200" y="961697"/>
            <a:ext cx="10515600" cy="5215266"/>
          </a:xfrm>
        </p:spPr>
        <p:txBody>
          <a:bodyPr>
            <a:noAutofit/>
          </a:bodyPr>
          <a:lstStyle/>
          <a:p>
            <a:pPr marL="0" indent="0" fontAlgn="base">
              <a:buNone/>
            </a:pPr>
            <a:r>
              <a:rPr lang="en-US" sz="3200" dirty="0"/>
              <a:t>As a result, values of rents of these properties may rise. The government, therefore, may impose some special levy to recover a part of the expenses so incurred. Such special assessment is levied generally in proportion to the increase in the value of the properties involved. In this respect, it differs from a tax.</a:t>
            </a:r>
          </a:p>
          <a:p>
            <a:pPr marL="0" indent="0" fontAlgn="base">
              <a:buNone/>
            </a:pPr>
            <a:r>
              <a:rPr lang="en-US" sz="3200" dirty="0"/>
              <a:t>In India, these special assessments are referred to as “betterment levy.” Betterment levy is imposed on land when its value is enhanced by the construction of social overhead capital such as roads, drainage, street- lighting, etc. by the public authority in an area.</a:t>
            </a:r>
          </a:p>
          <a:p>
            <a:pPr marL="0" indent="0">
              <a:buNone/>
            </a:pPr>
            <a:endParaRPr lang="en-US" sz="3200" dirty="0"/>
          </a:p>
          <a:p>
            <a:pPr marL="0" indent="0">
              <a:buNone/>
            </a:pPr>
            <a:endParaRPr lang="en-US" sz="3200" dirty="0"/>
          </a:p>
          <a:p>
            <a:endParaRPr lang="en-US" sz="3200" dirty="0"/>
          </a:p>
          <a:p>
            <a:pPr marL="0" indent="0">
              <a:buNone/>
            </a:pPr>
            <a:endParaRPr lang="en-US" sz="3200" dirty="0"/>
          </a:p>
        </p:txBody>
      </p:sp>
    </p:spTree>
    <p:extLst>
      <p:ext uri="{BB962C8B-B14F-4D97-AF65-F5344CB8AC3E}">
        <p14:creationId xmlns:p14="http://schemas.microsoft.com/office/powerpoint/2010/main" val="3010473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933E-4C94-42DC-8B1E-F658C711E7D0}"/>
              </a:ext>
            </a:extLst>
          </p:cNvPr>
          <p:cNvSpPr>
            <a:spLocks noGrp="1"/>
          </p:cNvSpPr>
          <p:nvPr>
            <p:ph type="title"/>
          </p:nvPr>
        </p:nvSpPr>
        <p:spPr>
          <a:xfrm>
            <a:off x="838200" y="365125"/>
            <a:ext cx="10515600" cy="47044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ACA2EA5F-3B69-492A-A1B1-1F0E57A7CBFA}"/>
              </a:ext>
            </a:extLst>
          </p:cNvPr>
          <p:cNvSpPr>
            <a:spLocks noGrp="1"/>
          </p:cNvSpPr>
          <p:nvPr>
            <p:ph idx="1"/>
          </p:nvPr>
        </p:nvSpPr>
        <p:spPr>
          <a:xfrm>
            <a:off x="838200" y="1008993"/>
            <a:ext cx="10515600" cy="5167970"/>
          </a:xfrm>
        </p:spPr>
        <p:txBody>
          <a:bodyPr>
            <a:noAutofit/>
          </a:bodyPr>
          <a:lstStyle/>
          <a:p>
            <a:pPr marL="0" indent="0">
              <a:buNone/>
            </a:pPr>
            <a:r>
              <a:rPr lang="en-US" sz="3200" b="1" dirty="0"/>
              <a:t>Profits of State Enterprise:</a:t>
            </a:r>
          </a:p>
          <a:p>
            <a:pPr marL="0" indent="0" fontAlgn="base">
              <a:buNone/>
            </a:pPr>
            <a:r>
              <a:rPr lang="en-US" sz="3200" dirty="0"/>
              <a:t>Profits of state undertakings also are an important source of </a:t>
            </a:r>
            <a:r>
              <a:rPr lang="en-US" sz="3200" dirty="0" err="1"/>
              <a:t>revenue.For</a:t>
            </a:r>
            <a:r>
              <a:rPr lang="en-US" sz="3200" dirty="0"/>
              <a:t> instance, the central government runs railways. Surplus from railway earnings can be normally contributed to the revenue budget of the central budget.</a:t>
            </a:r>
          </a:p>
          <a:p>
            <a:pPr marL="0" indent="0" fontAlgn="base">
              <a:buNone/>
            </a:pPr>
            <a:r>
              <a:rPr lang="en-US" sz="3200" dirty="0"/>
              <a:t>Likewise, profits from the state transport corporation and other public undertakings can be important sources of revenue for the budgets of state governments. Similarly, other commercial undertakings in the public sector such as  Bokaro Steel Plant, State Trading Corporation etc. can make profits to support the central budget.</a:t>
            </a:r>
          </a:p>
          <a:p>
            <a:pPr marL="0" indent="0">
              <a:buNone/>
            </a:pPr>
            <a:endParaRPr lang="en-US" sz="3200" dirty="0"/>
          </a:p>
        </p:txBody>
      </p:sp>
    </p:spTree>
    <p:extLst>
      <p:ext uri="{BB962C8B-B14F-4D97-AF65-F5344CB8AC3E}">
        <p14:creationId xmlns:p14="http://schemas.microsoft.com/office/powerpoint/2010/main" val="145776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BDAA3-6575-4B51-8566-1A78F67AB9A3}"/>
              </a:ext>
            </a:extLst>
          </p:cNvPr>
          <p:cNvSpPr>
            <a:spLocks noGrp="1"/>
          </p:cNvSpPr>
          <p:nvPr>
            <p:ph type="title"/>
          </p:nvPr>
        </p:nvSpPr>
        <p:spPr>
          <a:xfrm>
            <a:off x="838200" y="365125"/>
            <a:ext cx="10515600" cy="486213"/>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C737455F-A546-490F-BBE7-C2F08FF51912}"/>
              </a:ext>
            </a:extLst>
          </p:cNvPr>
          <p:cNvSpPr>
            <a:spLocks noGrp="1"/>
          </p:cNvSpPr>
          <p:nvPr>
            <p:ph idx="1"/>
          </p:nvPr>
        </p:nvSpPr>
        <p:spPr>
          <a:xfrm>
            <a:off x="838200" y="1008993"/>
            <a:ext cx="10515600" cy="5167970"/>
          </a:xfrm>
        </p:spPr>
        <p:txBody>
          <a:bodyPr>
            <a:noAutofit/>
          </a:bodyPr>
          <a:lstStyle/>
          <a:p>
            <a:pPr marL="0" indent="0" fontAlgn="base">
              <a:buNone/>
            </a:pPr>
            <a:r>
              <a:rPr lang="en-US" sz="3000" dirty="0"/>
              <a:t>Earnings from state enterprises depend upon the prices charged by them for their goods and services and the surplus derived therefrom. Thus, the pricing policy of state undertakings should be self-supporting and reasonably profit-oriented. Again, prices are charged with an element of quid pro quo i.e., directly in proportion to the benefits conferred by the services rendered.</a:t>
            </a:r>
          </a:p>
          <a:p>
            <a:pPr marL="0" indent="0" fontAlgn="base">
              <a:buNone/>
            </a:pPr>
            <a:r>
              <a:rPr lang="en-US" sz="3000" dirty="0"/>
              <a:t>A price is a form of revenue derived by the government by selling goods and services of public enterprises. Thus, price is the revenue obtained from business activity undertaken by the public authorities. Many public enterprises like postal services run on cost-to-cost basis. The prices are charged just to cover the cost of rendering such services.</a:t>
            </a:r>
          </a:p>
          <a:p>
            <a:pPr marL="0" indent="0">
              <a:buNone/>
            </a:pPr>
            <a:endParaRPr lang="en-US" sz="3000" dirty="0"/>
          </a:p>
        </p:txBody>
      </p:sp>
    </p:spTree>
    <p:extLst>
      <p:ext uri="{BB962C8B-B14F-4D97-AF65-F5344CB8AC3E}">
        <p14:creationId xmlns:p14="http://schemas.microsoft.com/office/powerpoint/2010/main" val="424299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B0635-ADA5-4D2A-8D5A-699793AB1967}"/>
              </a:ext>
            </a:extLst>
          </p:cNvPr>
          <p:cNvSpPr>
            <a:spLocks noGrp="1"/>
          </p:cNvSpPr>
          <p:nvPr>
            <p:ph type="title"/>
          </p:nvPr>
        </p:nvSpPr>
        <p:spPr>
          <a:xfrm>
            <a:off x="838200" y="365126"/>
            <a:ext cx="10515600" cy="45468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D1430DC5-E9B8-4871-A1E8-FDC6C01EDBD6}"/>
              </a:ext>
            </a:extLst>
          </p:cNvPr>
          <p:cNvSpPr>
            <a:spLocks noGrp="1"/>
          </p:cNvSpPr>
          <p:nvPr>
            <p:ph idx="1"/>
          </p:nvPr>
        </p:nvSpPr>
        <p:spPr>
          <a:xfrm>
            <a:off x="838200" y="1103586"/>
            <a:ext cx="10515600" cy="5073377"/>
          </a:xfrm>
        </p:spPr>
        <p:txBody>
          <a:bodyPr>
            <a:noAutofit/>
          </a:bodyPr>
          <a:lstStyle/>
          <a:p>
            <a:pPr marL="0" indent="0" fontAlgn="base">
              <a:buNone/>
            </a:pPr>
            <a:r>
              <a:rPr lang="en-US" sz="3200" b="1" dirty="0"/>
              <a:t>Gifts and Grants:</a:t>
            </a:r>
          </a:p>
          <a:p>
            <a:pPr marL="0" indent="0" fontAlgn="base">
              <a:buNone/>
            </a:pPr>
            <a:r>
              <a:rPr lang="en-US" sz="3200" dirty="0"/>
              <a:t>When grants are made by one country’s government to another country’s government it is called foreign aid. Usually poor countries receive such aid from developed countries, which may be in the form of military aid, economic aid, food aid, technological aid, and so on.</a:t>
            </a:r>
          </a:p>
          <a:p>
            <a:pPr marL="0" indent="0">
              <a:buNone/>
            </a:pPr>
            <a:r>
              <a:rPr lang="en-US" sz="3200" b="1" dirty="0"/>
              <a:t>Deficit financing </a:t>
            </a:r>
          </a:p>
          <a:p>
            <a:pPr marL="0" indent="0">
              <a:buNone/>
            </a:pPr>
            <a:r>
              <a:rPr lang="en-US" sz="3200" b="1" dirty="0"/>
              <a:t>Borrowing</a:t>
            </a:r>
          </a:p>
          <a:p>
            <a:pPr marL="0" indent="0">
              <a:buNone/>
            </a:pPr>
            <a:endParaRPr lang="en-US" sz="3200" dirty="0"/>
          </a:p>
        </p:txBody>
      </p:sp>
    </p:spTree>
    <p:extLst>
      <p:ext uri="{BB962C8B-B14F-4D97-AF65-F5344CB8AC3E}">
        <p14:creationId xmlns:p14="http://schemas.microsoft.com/office/powerpoint/2010/main" val="3155209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EFF94-BC54-499A-BD2D-D5EEE2AE6E90}"/>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E6815817-7F25-438F-AC52-F442B73D05A0}"/>
              </a:ext>
            </a:extLst>
          </p:cNvPr>
          <p:cNvSpPr>
            <a:spLocks noGrp="1"/>
          </p:cNvSpPr>
          <p:nvPr>
            <p:ph idx="1"/>
          </p:nvPr>
        </p:nvSpPr>
        <p:spPr>
          <a:xfrm>
            <a:off x="838200" y="1024759"/>
            <a:ext cx="10515600" cy="5152204"/>
          </a:xfrm>
        </p:spPr>
        <p:txBody>
          <a:bodyPr>
            <a:noAutofit/>
          </a:bodyPr>
          <a:lstStyle/>
          <a:p>
            <a:pPr marL="0" indent="0" fontAlgn="base">
              <a:buNone/>
            </a:pPr>
            <a:r>
              <a:rPr lang="en-US" sz="3200" b="1" dirty="0"/>
              <a:t>Objectives of Taxation:</a:t>
            </a:r>
          </a:p>
          <a:p>
            <a:pPr marL="0" indent="0" fontAlgn="base">
              <a:buNone/>
            </a:pPr>
            <a:r>
              <a:rPr lang="en-US" sz="3200" dirty="0"/>
              <a:t>The primary purpose of taxation is to raise revenue to meet huge public expenditure. Most governmental activities must be financed by taxation. But it is not the only goal. In other words, taxation policy has some non-revenue objectives. Some of the objectives are</a:t>
            </a:r>
          </a:p>
          <a:p>
            <a:pPr marL="514350" indent="-514350" fontAlgn="base">
              <a:buAutoNum type="arabicPeriod"/>
            </a:pPr>
            <a:r>
              <a:rPr lang="en-US" sz="3200" dirty="0"/>
              <a:t>To raise revenue to meet expenditure</a:t>
            </a:r>
          </a:p>
          <a:p>
            <a:pPr marL="514350" indent="-514350" fontAlgn="base">
              <a:buAutoNum type="arabicPeriod"/>
            </a:pPr>
            <a:r>
              <a:rPr lang="en-US" sz="3200" dirty="0"/>
              <a:t>Reduce inequality of income</a:t>
            </a:r>
          </a:p>
          <a:p>
            <a:pPr marL="514350" indent="-514350" fontAlgn="base">
              <a:buAutoNum type="arabicPeriod"/>
            </a:pPr>
            <a:r>
              <a:rPr lang="en-US" sz="3200" dirty="0"/>
              <a:t>Eliminate absolute poverty</a:t>
            </a:r>
          </a:p>
          <a:p>
            <a:pPr marL="514350" indent="-514350" fontAlgn="base">
              <a:buAutoNum type="arabicPeriod"/>
            </a:pPr>
            <a:r>
              <a:rPr lang="en-US" sz="3200" dirty="0"/>
              <a:t>Economic development and full employment</a:t>
            </a:r>
          </a:p>
          <a:p>
            <a:pPr marL="0" indent="0">
              <a:buNone/>
            </a:pPr>
            <a:endParaRPr lang="en-US" sz="3200" dirty="0"/>
          </a:p>
        </p:txBody>
      </p:sp>
    </p:spTree>
    <p:extLst>
      <p:ext uri="{BB962C8B-B14F-4D97-AF65-F5344CB8AC3E}">
        <p14:creationId xmlns:p14="http://schemas.microsoft.com/office/powerpoint/2010/main" val="3523556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2CDE-8597-4BD6-A97D-98E1D36DE7AE}"/>
              </a:ext>
            </a:extLst>
          </p:cNvPr>
          <p:cNvSpPr>
            <a:spLocks noGrp="1"/>
          </p:cNvSpPr>
          <p:nvPr>
            <p:ph type="title"/>
          </p:nvPr>
        </p:nvSpPr>
        <p:spPr>
          <a:xfrm>
            <a:off x="838200" y="365125"/>
            <a:ext cx="10515600" cy="37897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AF9BCF4-8530-434C-8218-97FBF4D1AAF5}"/>
              </a:ext>
            </a:extLst>
          </p:cNvPr>
          <p:cNvSpPr>
            <a:spLocks noGrp="1"/>
          </p:cNvSpPr>
          <p:nvPr>
            <p:ph idx="1"/>
          </p:nvPr>
        </p:nvSpPr>
        <p:spPr>
          <a:xfrm>
            <a:off x="838200" y="1324304"/>
            <a:ext cx="10515600" cy="4789598"/>
          </a:xfrm>
        </p:spPr>
        <p:txBody>
          <a:bodyPr>
            <a:noAutofit/>
          </a:bodyPr>
          <a:lstStyle/>
          <a:p>
            <a:pPr marL="0" indent="0" fontAlgn="base">
              <a:buNone/>
            </a:pPr>
            <a:r>
              <a:rPr lang="en-US" sz="3200" dirty="0"/>
              <a:t>5. Promoting saving and investment</a:t>
            </a:r>
          </a:p>
          <a:p>
            <a:pPr marL="0" indent="0" fontAlgn="base">
              <a:buNone/>
            </a:pPr>
            <a:r>
              <a:rPr lang="en-US" sz="3200" dirty="0"/>
              <a:t>6. Price stability</a:t>
            </a:r>
          </a:p>
          <a:p>
            <a:pPr marL="0" indent="0" fontAlgn="base">
              <a:buNone/>
            </a:pPr>
            <a:r>
              <a:rPr lang="en-US" sz="3200" dirty="0"/>
              <a:t>7. Control of imbalance of payments</a:t>
            </a:r>
          </a:p>
          <a:p>
            <a:pPr marL="0" indent="0" fontAlgn="base">
              <a:buNone/>
            </a:pPr>
            <a:r>
              <a:rPr lang="en-US" sz="3200" b="1" dirty="0"/>
              <a:t>Principles or Canons of Taxation:</a:t>
            </a:r>
          </a:p>
          <a:p>
            <a:pPr marL="0" indent="0" fontAlgn="base">
              <a:buNone/>
            </a:pPr>
            <a:r>
              <a:rPr lang="en-US" sz="3200" dirty="0"/>
              <a:t>By canons of taxation we simply mean the characteristics or qualities which a good tax system should possess. </a:t>
            </a:r>
          </a:p>
          <a:p>
            <a:pPr marL="0" indent="0" fontAlgn="base">
              <a:buNone/>
            </a:pPr>
            <a:r>
              <a:rPr lang="en-US" sz="3200" b="1" dirty="0"/>
              <a:t>Adam Smith laid down the following canons of taxation:</a:t>
            </a:r>
            <a:endParaRPr lang="en-US" sz="3200" dirty="0"/>
          </a:p>
          <a:p>
            <a:pPr marL="0" indent="0">
              <a:buNone/>
            </a:pPr>
            <a:endParaRPr lang="en-US" sz="3200" dirty="0"/>
          </a:p>
        </p:txBody>
      </p:sp>
    </p:spTree>
    <p:extLst>
      <p:ext uri="{BB962C8B-B14F-4D97-AF65-F5344CB8AC3E}">
        <p14:creationId xmlns:p14="http://schemas.microsoft.com/office/powerpoint/2010/main" val="3505659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25C79-A896-4510-835B-E099A7740B2B}"/>
              </a:ext>
            </a:extLst>
          </p:cNvPr>
          <p:cNvSpPr>
            <a:spLocks noGrp="1"/>
          </p:cNvSpPr>
          <p:nvPr>
            <p:ph type="title"/>
          </p:nvPr>
        </p:nvSpPr>
        <p:spPr>
          <a:xfrm>
            <a:off x="838200" y="365125"/>
            <a:ext cx="10515600" cy="53350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69375D6-F053-425A-8195-32FC287F81A6}"/>
              </a:ext>
            </a:extLst>
          </p:cNvPr>
          <p:cNvSpPr>
            <a:spLocks noGrp="1"/>
          </p:cNvSpPr>
          <p:nvPr>
            <p:ph idx="1"/>
          </p:nvPr>
        </p:nvSpPr>
        <p:spPr>
          <a:xfrm>
            <a:off x="838200" y="1466193"/>
            <a:ext cx="10515600" cy="4710770"/>
          </a:xfrm>
        </p:spPr>
        <p:txBody>
          <a:bodyPr>
            <a:normAutofit/>
          </a:bodyPr>
          <a:lstStyle/>
          <a:p>
            <a:pPr marL="0" indent="0" algn="just">
              <a:buNone/>
            </a:pPr>
            <a:r>
              <a:rPr lang="en-US" sz="3200" b="1" dirty="0"/>
              <a:t>Canon of Equality:</a:t>
            </a:r>
            <a:endParaRPr lang="en-US" sz="3200" dirty="0"/>
          </a:p>
          <a:p>
            <a:pPr marL="0" indent="0" algn="just">
              <a:buNone/>
            </a:pPr>
            <a:r>
              <a:rPr lang="en-US" sz="3200" dirty="0"/>
              <a:t>The canon of equality or equity implies that the burden of taxation must be distributed equally or equitably in relation to the ability of the tax payers.</a:t>
            </a:r>
          </a:p>
          <a:p>
            <a:pPr marL="0" indent="0" algn="just">
              <a:buNone/>
            </a:pPr>
            <a:r>
              <a:rPr lang="en-US" sz="3200" dirty="0"/>
              <a:t>Equity or social justice demands that the rich people should bear a heavier burden of tax and the poor a lesser burden. Hence, a tax system should contain progressive tax rates based on the tax-payer’s ability to pay and sacrifice.</a:t>
            </a:r>
          </a:p>
        </p:txBody>
      </p:sp>
    </p:spTree>
    <p:extLst>
      <p:ext uri="{BB962C8B-B14F-4D97-AF65-F5344CB8AC3E}">
        <p14:creationId xmlns:p14="http://schemas.microsoft.com/office/powerpoint/2010/main" val="937607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FCCA4-E9BE-408D-AD17-FBF92F38E0AB}"/>
              </a:ext>
            </a:extLst>
          </p:cNvPr>
          <p:cNvSpPr>
            <a:spLocks noGrp="1"/>
          </p:cNvSpPr>
          <p:nvPr>
            <p:ph type="title"/>
          </p:nvPr>
        </p:nvSpPr>
        <p:spPr>
          <a:xfrm>
            <a:off x="838200" y="365125"/>
            <a:ext cx="10515600" cy="61233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5C9507CA-D62D-4635-91A9-0B9404FD5EC7}"/>
              </a:ext>
            </a:extLst>
          </p:cNvPr>
          <p:cNvSpPr>
            <a:spLocks noGrp="1"/>
          </p:cNvSpPr>
          <p:nvPr>
            <p:ph idx="1"/>
          </p:nvPr>
        </p:nvSpPr>
        <p:spPr>
          <a:xfrm>
            <a:off x="838200" y="1355834"/>
            <a:ext cx="10515600" cy="4821129"/>
          </a:xfrm>
        </p:spPr>
        <p:txBody>
          <a:bodyPr>
            <a:noAutofit/>
          </a:bodyPr>
          <a:lstStyle/>
          <a:p>
            <a:pPr marL="0" indent="0" fontAlgn="base">
              <a:buNone/>
            </a:pPr>
            <a:r>
              <a:rPr lang="en-US" sz="3200" b="1" dirty="0"/>
              <a:t>Canon of Certainty:</a:t>
            </a:r>
          </a:p>
          <a:p>
            <a:pPr marL="0" indent="0" fontAlgn="base">
              <a:buNone/>
            </a:pPr>
            <a:r>
              <a:rPr lang="en-US" sz="3200" dirty="0"/>
              <a:t>Taxation must have an element of certainty. According to Adam Smith, “the tax which each individual is bound to pay ought to be certain and not arbitrary. The time of payment, the manner of payment, the amount to be paid ought to be clear and plain to the contributor and to every other person.”</a:t>
            </a:r>
          </a:p>
          <a:p>
            <a:pPr marL="0" indent="0" fontAlgn="base">
              <a:buNone/>
            </a:pPr>
            <a:r>
              <a:rPr lang="en-US" sz="3200" b="1" dirty="0"/>
              <a:t>The certainty aspects of taxation are:</a:t>
            </a:r>
            <a:endParaRPr lang="en-US" sz="3200" dirty="0"/>
          </a:p>
          <a:p>
            <a:pPr marL="0" indent="0" fontAlgn="base">
              <a:buNone/>
            </a:pPr>
            <a:r>
              <a:rPr lang="en-US" sz="3200" dirty="0"/>
              <a:t>1. Certainty of effective incidence i.e., who shall bear the tax burden.</a:t>
            </a:r>
          </a:p>
        </p:txBody>
      </p:sp>
    </p:spTree>
    <p:extLst>
      <p:ext uri="{BB962C8B-B14F-4D97-AF65-F5344CB8AC3E}">
        <p14:creationId xmlns:p14="http://schemas.microsoft.com/office/powerpoint/2010/main" val="505078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7004-D01B-4F4A-90BA-7EFAA9B3AB09}"/>
              </a:ext>
            </a:extLst>
          </p:cNvPr>
          <p:cNvSpPr>
            <a:spLocks noGrp="1"/>
          </p:cNvSpPr>
          <p:nvPr>
            <p:ph type="title"/>
          </p:nvPr>
        </p:nvSpPr>
        <p:spPr>
          <a:xfrm>
            <a:off x="838200" y="365126"/>
            <a:ext cx="10515600" cy="58080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9496E0C1-9365-4180-A392-B6C9D39607F1}"/>
              </a:ext>
            </a:extLst>
          </p:cNvPr>
          <p:cNvSpPr>
            <a:spLocks noGrp="1"/>
          </p:cNvSpPr>
          <p:nvPr>
            <p:ph idx="1"/>
          </p:nvPr>
        </p:nvSpPr>
        <p:spPr>
          <a:xfrm>
            <a:off x="838200" y="1324303"/>
            <a:ext cx="10515600" cy="4852660"/>
          </a:xfrm>
        </p:spPr>
        <p:txBody>
          <a:bodyPr>
            <a:noAutofit/>
          </a:bodyPr>
          <a:lstStyle/>
          <a:p>
            <a:pPr marL="0" indent="0" fontAlgn="base">
              <a:buNone/>
            </a:pPr>
            <a:r>
              <a:rPr lang="en-US" sz="3200" dirty="0"/>
              <a:t>2. Certainty of liability as to how much shall be the tax amount payable in a particular period. This the tax payers as well as the exchequer should unambiguously know.</a:t>
            </a:r>
          </a:p>
          <a:p>
            <a:pPr marL="0" indent="0" fontAlgn="base">
              <a:buNone/>
            </a:pPr>
            <a:r>
              <a:rPr lang="en-US" sz="3200" dirty="0"/>
              <a:t>3. Certainty of revenue i.e., the government should be certain about the estimated collection of revenue from a given tax levied.</a:t>
            </a:r>
          </a:p>
          <a:p>
            <a:pPr marL="0" indent="0" fontAlgn="base">
              <a:buNone/>
            </a:pPr>
            <a:r>
              <a:rPr lang="en-US" sz="3200" b="1" dirty="0"/>
              <a:t>Canon of Economy:</a:t>
            </a:r>
          </a:p>
          <a:p>
            <a:pPr marL="0" indent="0" fontAlgn="base">
              <a:buNone/>
            </a:pPr>
            <a:r>
              <a:rPr lang="en-US" sz="3200" dirty="0"/>
              <a:t>This principle suggests that the cost of collecting a tax should not be exorbitant but be the minimum. Extravagant tax collection machinery is not justified. </a:t>
            </a:r>
          </a:p>
        </p:txBody>
      </p:sp>
    </p:spTree>
    <p:extLst>
      <p:ext uri="{BB962C8B-B14F-4D97-AF65-F5344CB8AC3E}">
        <p14:creationId xmlns:p14="http://schemas.microsoft.com/office/powerpoint/2010/main" val="2568060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EDABE-F312-4CC4-9A31-EDF5279A98B2}"/>
              </a:ext>
            </a:extLst>
          </p:cNvPr>
          <p:cNvSpPr>
            <a:spLocks noGrp="1"/>
          </p:cNvSpPr>
          <p:nvPr>
            <p:ph type="title"/>
          </p:nvPr>
        </p:nvSpPr>
        <p:spPr>
          <a:xfrm>
            <a:off x="838200" y="365126"/>
            <a:ext cx="10515600" cy="64386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DE388CD-D9C6-4359-A013-AEECE464D83F}"/>
              </a:ext>
            </a:extLst>
          </p:cNvPr>
          <p:cNvSpPr>
            <a:spLocks noGrp="1"/>
          </p:cNvSpPr>
          <p:nvPr>
            <p:ph idx="1"/>
          </p:nvPr>
        </p:nvSpPr>
        <p:spPr>
          <a:xfrm>
            <a:off x="838200" y="1008994"/>
            <a:ext cx="10515600" cy="5167969"/>
          </a:xfrm>
        </p:spPr>
        <p:txBody>
          <a:bodyPr>
            <a:noAutofit/>
          </a:bodyPr>
          <a:lstStyle/>
          <a:p>
            <a:pPr marL="0" indent="0" fontAlgn="base">
              <a:buNone/>
            </a:pPr>
            <a:r>
              <a:rPr lang="en-US" sz="3200" dirty="0"/>
              <a:t>The Receipts of government of India are divided into revenue receipts and capital receipts. Revenue receipts consist of tax revenue and non-tax revenue.</a:t>
            </a:r>
          </a:p>
          <a:p>
            <a:pPr marL="0" indent="0" fontAlgn="base">
              <a:buNone/>
            </a:pPr>
            <a:endParaRPr lang="en-US" sz="3200" dirty="0"/>
          </a:p>
          <a:p>
            <a:pPr marL="0" indent="0" fontAlgn="base">
              <a:buNone/>
            </a:pPr>
            <a:endParaRPr lang="en-US" sz="3200" dirty="0"/>
          </a:p>
          <a:p>
            <a:pPr marL="0" indent="0">
              <a:buNone/>
            </a:pPr>
            <a:br>
              <a:rPr lang="en-US" sz="3200" dirty="0"/>
            </a:br>
            <a:endParaRPr lang="en-US" sz="3200" dirty="0"/>
          </a:p>
          <a:p>
            <a:pPr marL="0" indent="0">
              <a:buNone/>
            </a:pPr>
            <a:endParaRPr lang="en-US" sz="3200" dirty="0"/>
          </a:p>
        </p:txBody>
      </p:sp>
    </p:spTree>
    <p:extLst>
      <p:ext uri="{BB962C8B-B14F-4D97-AF65-F5344CB8AC3E}">
        <p14:creationId xmlns:p14="http://schemas.microsoft.com/office/powerpoint/2010/main" val="1092362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3F7D4-8344-49F1-A110-E1AE404F7737}"/>
              </a:ext>
            </a:extLst>
          </p:cNvPr>
          <p:cNvSpPr>
            <a:spLocks noGrp="1"/>
          </p:cNvSpPr>
          <p:nvPr>
            <p:ph type="title"/>
          </p:nvPr>
        </p:nvSpPr>
        <p:spPr>
          <a:xfrm>
            <a:off x="838200" y="365126"/>
            <a:ext cx="10515600" cy="65963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96FF3C4-E606-47FC-9957-E68D952C7617}"/>
              </a:ext>
            </a:extLst>
          </p:cNvPr>
          <p:cNvSpPr>
            <a:spLocks noGrp="1"/>
          </p:cNvSpPr>
          <p:nvPr>
            <p:ph idx="1"/>
          </p:nvPr>
        </p:nvSpPr>
        <p:spPr>
          <a:xfrm>
            <a:off x="838200" y="1371600"/>
            <a:ext cx="10515600" cy="4805363"/>
          </a:xfrm>
        </p:spPr>
        <p:txBody>
          <a:bodyPr>
            <a:noAutofit/>
          </a:bodyPr>
          <a:lstStyle/>
          <a:p>
            <a:pPr marL="0" indent="0" fontAlgn="base">
              <a:buNone/>
            </a:pPr>
            <a:r>
              <a:rPr lang="en-US" sz="3200" dirty="0"/>
              <a:t>Owing to the complex and ever-changing nature of taxation laws in India, government has to maintain elaborate tax collection machinery with a large staff of highly trained personnel involving high administrative costs and inordinate delay in assessment and collection of tax.</a:t>
            </a:r>
          </a:p>
          <a:p>
            <a:pPr marL="0" indent="0" fontAlgn="base">
              <a:buNone/>
            </a:pPr>
            <a:r>
              <a:rPr lang="en-US" sz="3200" b="1" dirty="0"/>
              <a:t>Canon of Convenience:</a:t>
            </a:r>
          </a:p>
          <a:p>
            <a:pPr marL="0" indent="0" fontAlgn="base">
              <a:buNone/>
            </a:pPr>
            <a:r>
              <a:rPr lang="en-US" sz="3200" dirty="0"/>
              <a:t>According to this canon, tax should be collected in a convenient manner from the tax payers. For example, it is convenient to pay a tax when it is deducted at source from the salaried classes at the time of paying salaries.</a:t>
            </a:r>
          </a:p>
          <a:p>
            <a:br>
              <a:rPr lang="en-US" sz="3200" dirty="0"/>
            </a:b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571427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A23A-907B-4F09-AD3A-F90FEBBCC322}"/>
              </a:ext>
            </a:extLst>
          </p:cNvPr>
          <p:cNvSpPr>
            <a:spLocks noGrp="1"/>
          </p:cNvSpPr>
          <p:nvPr>
            <p:ph type="title"/>
          </p:nvPr>
        </p:nvSpPr>
        <p:spPr>
          <a:xfrm>
            <a:off x="838200" y="365125"/>
            <a:ext cx="10515600" cy="754227"/>
          </a:xfrm>
        </p:spPr>
        <p:txBody>
          <a:bodyPr/>
          <a:lstStyle/>
          <a:p>
            <a:r>
              <a:rPr lang="en-US" dirty="0"/>
              <a:t> </a:t>
            </a:r>
          </a:p>
        </p:txBody>
      </p:sp>
      <p:sp>
        <p:nvSpPr>
          <p:cNvPr id="3" name="Content Placeholder 2">
            <a:extLst>
              <a:ext uri="{FF2B5EF4-FFF2-40B4-BE49-F238E27FC236}">
                <a16:creationId xmlns:a16="http://schemas.microsoft.com/office/drawing/2014/main" id="{0E9732A0-20ED-4E73-8B75-8AE06A7A3C1C}"/>
              </a:ext>
            </a:extLst>
          </p:cNvPr>
          <p:cNvSpPr>
            <a:spLocks noGrp="1"/>
          </p:cNvSpPr>
          <p:nvPr>
            <p:ph idx="1"/>
          </p:nvPr>
        </p:nvSpPr>
        <p:spPr>
          <a:xfrm>
            <a:off x="838200" y="1277007"/>
            <a:ext cx="10515600" cy="4899956"/>
          </a:xfrm>
        </p:spPr>
        <p:txBody>
          <a:bodyPr>
            <a:noAutofit/>
          </a:bodyPr>
          <a:lstStyle/>
          <a:p>
            <a:pPr marL="0" indent="0">
              <a:buNone/>
            </a:pPr>
            <a:r>
              <a:rPr lang="en-US" sz="3200" b="1" dirty="0"/>
              <a:t>To these four canons, economists like Bastable have added a few more which are as under:</a:t>
            </a:r>
          </a:p>
          <a:p>
            <a:pPr marL="0" indent="0" fontAlgn="base">
              <a:buNone/>
            </a:pPr>
            <a:r>
              <a:rPr lang="en-US" sz="3200" b="1" dirty="0"/>
              <a:t>Canon of Elasticity:</a:t>
            </a:r>
          </a:p>
          <a:p>
            <a:pPr marL="0" indent="0" fontAlgn="base">
              <a:buNone/>
            </a:pPr>
            <a:r>
              <a:rPr lang="en-US" sz="3200" dirty="0"/>
              <a:t>Taxation should be elastic in nature in the sense that more revenue is automatically fetched when income of the people rises. This means that taxation must have built-in flexibility.</a:t>
            </a:r>
          </a:p>
          <a:p>
            <a:pPr marL="0" indent="0" fontAlgn="base">
              <a:buNone/>
            </a:pPr>
            <a:r>
              <a:rPr lang="en-US" sz="3200" b="1" dirty="0"/>
              <a:t>Canon of Productivity:</a:t>
            </a:r>
          </a:p>
          <a:p>
            <a:pPr marL="0" indent="0" fontAlgn="base">
              <a:buNone/>
            </a:pPr>
            <a:r>
              <a:rPr lang="en-US" sz="3200" dirty="0"/>
              <a:t>This implies that a tax must yield sufficient revenue and not adversely affect production in the economy.</a:t>
            </a:r>
          </a:p>
        </p:txBody>
      </p:sp>
    </p:spTree>
    <p:extLst>
      <p:ext uri="{BB962C8B-B14F-4D97-AF65-F5344CB8AC3E}">
        <p14:creationId xmlns:p14="http://schemas.microsoft.com/office/powerpoint/2010/main" val="1164688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9371D-E4CF-4D3F-9E0D-912B1B0FC27E}"/>
              </a:ext>
            </a:extLst>
          </p:cNvPr>
          <p:cNvSpPr>
            <a:spLocks noGrp="1"/>
          </p:cNvSpPr>
          <p:nvPr>
            <p:ph type="title"/>
          </p:nvPr>
        </p:nvSpPr>
        <p:spPr>
          <a:xfrm>
            <a:off x="838200" y="365126"/>
            <a:ext cx="10515600" cy="706930"/>
          </a:xfrm>
        </p:spPr>
        <p:txBody>
          <a:bodyPr/>
          <a:lstStyle/>
          <a:p>
            <a:r>
              <a:rPr lang="en-US" dirty="0"/>
              <a:t> </a:t>
            </a:r>
          </a:p>
        </p:txBody>
      </p:sp>
      <p:sp>
        <p:nvSpPr>
          <p:cNvPr id="3" name="Content Placeholder 2">
            <a:extLst>
              <a:ext uri="{FF2B5EF4-FFF2-40B4-BE49-F238E27FC236}">
                <a16:creationId xmlns:a16="http://schemas.microsoft.com/office/drawing/2014/main" id="{0ABF2431-1B3E-4BA7-93A2-7C71F3A8E12E}"/>
              </a:ext>
            </a:extLst>
          </p:cNvPr>
          <p:cNvSpPr>
            <a:spLocks noGrp="1"/>
          </p:cNvSpPr>
          <p:nvPr>
            <p:ph idx="1"/>
          </p:nvPr>
        </p:nvSpPr>
        <p:spPr>
          <a:xfrm>
            <a:off x="838200" y="1261241"/>
            <a:ext cx="10515600" cy="4915722"/>
          </a:xfrm>
        </p:spPr>
        <p:txBody>
          <a:bodyPr>
            <a:noAutofit/>
          </a:bodyPr>
          <a:lstStyle/>
          <a:p>
            <a:pPr marL="0" indent="0" fontAlgn="base">
              <a:buNone/>
            </a:pPr>
            <a:r>
              <a:rPr lang="en-US" sz="3200" b="1" dirty="0"/>
              <a:t>Canon of Simplicity:</a:t>
            </a:r>
          </a:p>
          <a:p>
            <a:pPr marL="0" indent="0" fontAlgn="base">
              <a:buNone/>
            </a:pPr>
            <a:r>
              <a:rPr lang="en-US" sz="3200" dirty="0"/>
              <a:t>This norm suggests that tax rates and tax systems ought to be simple and comprehensible and not to be complex and beyond the understanding of the layman. This is what is rarely found in the Indian tax structure.</a:t>
            </a:r>
          </a:p>
          <a:p>
            <a:pPr marL="0" indent="0" fontAlgn="base">
              <a:buNone/>
            </a:pPr>
            <a:r>
              <a:rPr lang="en-US" sz="3200" b="1" dirty="0"/>
              <a:t>Canon of Diversity:</a:t>
            </a:r>
          </a:p>
          <a:p>
            <a:pPr marL="0" indent="0" fontAlgn="base">
              <a:buNone/>
            </a:pPr>
            <a:r>
              <a:rPr lang="en-US" sz="3200" dirty="0"/>
              <a:t>Canon of diversity implies that there should be a multiple tax system of diverse nature rather than having a single tax system. In the former case, the tax payer will not be burdened with a high incidence of tax in the aggregate.</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680631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B091F-0404-4D0C-9B0A-27260898124A}"/>
              </a:ext>
            </a:extLst>
          </p:cNvPr>
          <p:cNvSpPr>
            <a:spLocks noGrp="1"/>
          </p:cNvSpPr>
          <p:nvPr>
            <p:ph type="title"/>
          </p:nvPr>
        </p:nvSpPr>
        <p:spPr>
          <a:xfrm>
            <a:off x="838200" y="365126"/>
            <a:ext cx="10515600" cy="64386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CEFC30DD-F717-45A8-BA64-88C59111DC81}"/>
              </a:ext>
            </a:extLst>
          </p:cNvPr>
          <p:cNvSpPr>
            <a:spLocks noGrp="1"/>
          </p:cNvSpPr>
          <p:nvPr>
            <p:ph idx="1"/>
          </p:nvPr>
        </p:nvSpPr>
        <p:spPr>
          <a:xfrm>
            <a:off x="838200" y="1387366"/>
            <a:ext cx="10515600" cy="4789597"/>
          </a:xfrm>
        </p:spPr>
        <p:txBody>
          <a:bodyPr>
            <a:normAutofit/>
          </a:bodyPr>
          <a:lstStyle/>
          <a:p>
            <a:pPr marL="0" indent="0">
              <a:buNone/>
            </a:pPr>
            <a:r>
              <a:rPr lang="en-US" sz="3200" b="1" dirty="0"/>
              <a:t>Canon of Expediency:</a:t>
            </a:r>
          </a:p>
          <a:p>
            <a:pPr marL="0" indent="0">
              <a:buNone/>
            </a:pPr>
            <a:r>
              <a:rPr lang="en-US" sz="3200" dirty="0"/>
              <a:t>This suggests that a tax should be determined on the ground of its economic, social and political expediency. For instance, a tax on agricultural income lacks social, political or administrative expediency in India and that is why the government of India had to discontinue it.</a:t>
            </a:r>
          </a:p>
        </p:txBody>
      </p:sp>
    </p:spTree>
    <p:extLst>
      <p:ext uri="{BB962C8B-B14F-4D97-AF65-F5344CB8AC3E}">
        <p14:creationId xmlns:p14="http://schemas.microsoft.com/office/powerpoint/2010/main" val="2338847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3DEE-7E76-40BF-8579-DD5AE533A0D4}"/>
              </a:ext>
            </a:extLst>
          </p:cNvPr>
          <p:cNvSpPr>
            <a:spLocks noGrp="1"/>
          </p:cNvSpPr>
          <p:nvPr>
            <p:ph type="title"/>
          </p:nvPr>
        </p:nvSpPr>
        <p:spPr>
          <a:xfrm>
            <a:off x="838200" y="365126"/>
            <a:ext cx="10515600" cy="65963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95AE54C0-B062-4031-A391-3C45C4DB3C82}"/>
              </a:ext>
            </a:extLst>
          </p:cNvPr>
          <p:cNvSpPr>
            <a:spLocks noGrp="1"/>
          </p:cNvSpPr>
          <p:nvPr>
            <p:ph idx="1"/>
          </p:nvPr>
        </p:nvSpPr>
        <p:spPr>
          <a:xfrm>
            <a:off x="838200" y="1182414"/>
            <a:ext cx="10515600" cy="4994549"/>
          </a:xfrm>
        </p:spPr>
        <p:txBody>
          <a:bodyPr>
            <a:noAutofit/>
          </a:bodyPr>
          <a:lstStyle/>
          <a:p>
            <a:pPr marL="0" indent="0">
              <a:buNone/>
            </a:pPr>
            <a:r>
              <a:rPr lang="en-US" sz="3200" b="1" dirty="0"/>
              <a:t>Direct Taxes:</a:t>
            </a:r>
          </a:p>
          <a:p>
            <a:pPr marL="0" indent="0">
              <a:buNone/>
            </a:pPr>
            <a:r>
              <a:rPr lang="en-US" sz="3200" dirty="0"/>
              <a:t>Direct taxes are levied on a person’s or a firm’s income or wealth and indirect taxes on spending on goods and services. Thus, direct taxes are paid directly by the person or firm on whom the assessment is made.</a:t>
            </a:r>
          </a:p>
          <a:p>
            <a:pPr marL="0" indent="0">
              <a:buNone/>
            </a:pPr>
            <a:r>
              <a:rPr lang="en-US" sz="3200" dirty="0"/>
              <a:t>Direct taxes cannot be legally evaded but in direct taxes can be avoided because people can reduce their purchases of the taxed goods and services.</a:t>
            </a:r>
          </a:p>
          <a:p>
            <a:pPr marL="0" indent="0">
              <a:buNone/>
            </a:pPr>
            <a:r>
              <a:rPr lang="en-US" sz="3200" dirty="0"/>
              <a:t>Direct taxes are mainly collected by the central government.</a:t>
            </a:r>
          </a:p>
        </p:txBody>
      </p:sp>
    </p:spTree>
    <p:extLst>
      <p:ext uri="{BB962C8B-B14F-4D97-AF65-F5344CB8AC3E}">
        <p14:creationId xmlns:p14="http://schemas.microsoft.com/office/powerpoint/2010/main" val="1837191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AA06F-A621-4070-BFBD-35AB4EA4D695}"/>
              </a:ext>
            </a:extLst>
          </p:cNvPr>
          <p:cNvSpPr>
            <a:spLocks noGrp="1"/>
          </p:cNvSpPr>
          <p:nvPr>
            <p:ph type="title"/>
          </p:nvPr>
        </p:nvSpPr>
        <p:spPr>
          <a:xfrm>
            <a:off x="838200" y="365126"/>
            <a:ext cx="10515600" cy="58080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B65D549A-F972-4E47-B7AD-75AA557F3694}"/>
              </a:ext>
            </a:extLst>
          </p:cNvPr>
          <p:cNvSpPr>
            <a:spLocks noGrp="1"/>
          </p:cNvSpPr>
          <p:nvPr>
            <p:ph idx="1"/>
          </p:nvPr>
        </p:nvSpPr>
        <p:spPr>
          <a:xfrm>
            <a:off x="838200" y="1182414"/>
            <a:ext cx="10515600" cy="4994549"/>
          </a:xfrm>
        </p:spPr>
        <p:txBody>
          <a:bodyPr>
            <a:noAutofit/>
          </a:bodyPr>
          <a:lstStyle/>
          <a:p>
            <a:pPr marL="0" indent="0">
              <a:buNone/>
            </a:pPr>
            <a:r>
              <a:rPr lang="en-US" sz="3200" dirty="0"/>
              <a:t>Examples of direct taxation include income tax, corpora­tion tax (on companies’ profits), capital gains tax (a tax on the profits of sales of certain assets), wealth tax (which is a tax on ownership of property or wealth) and a capital transfer tax (a tax on gifts to replace death duties).</a:t>
            </a:r>
          </a:p>
          <a:p>
            <a:pPr marL="0" indent="0">
              <a:buNone/>
            </a:pPr>
            <a:r>
              <a:rPr lang="en-US" sz="3200" b="1" dirty="0"/>
              <a:t>Merits of Direct Taxes</a:t>
            </a:r>
          </a:p>
          <a:p>
            <a:pPr marL="0" indent="0">
              <a:buNone/>
            </a:pPr>
            <a:r>
              <a:rPr lang="en-US" sz="3200" b="1" dirty="0"/>
              <a:t>1. Equity</a:t>
            </a:r>
          </a:p>
          <a:p>
            <a:pPr marL="0" indent="0">
              <a:buNone/>
            </a:pPr>
            <a:r>
              <a:rPr lang="en-US" sz="3200" dirty="0"/>
              <a:t>There is social justice in the allocation of tax burden in case of direct taxes as they are based on the principle of ability to pay. Persons in a similar economic situation are taxed at the same</a:t>
            </a:r>
          </a:p>
        </p:txBody>
      </p:sp>
    </p:spTree>
    <p:extLst>
      <p:ext uri="{BB962C8B-B14F-4D97-AF65-F5344CB8AC3E}">
        <p14:creationId xmlns:p14="http://schemas.microsoft.com/office/powerpoint/2010/main" val="2856029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B5042-27A9-4404-B4B4-8D2B4019A730}"/>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39A63DEF-3DC1-4F27-AC18-A62306076976}"/>
              </a:ext>
            </a:extLst>
          </p:cNvPr>
          <p:cNvSpPr>
            <a:spLocks noGrp="1"/>
          </p:cNvSpPr>
          <p:nvPr>
            <p:ph idx="1"/>
          </p:nvPr>
        </p:nvSpPr>
        <p:spPr>
          <a:xfrm>
            <a:off x="838200" y="867102"/>
            <a:ext cx="10515600" cy="5502167"/>
          </a:xfrm>
        </p:spPr>
        <p:txBody>
          <a:bodyPr>
            <a:noAutofit/>
          </a:bodyPr>
          <a:lstStyle/>
          <a:p>
            <a:pPr marL="0" indent="0">
              <a:buNone/>
            </a:pPr>
            <a:r>
              <a:rPr lang="en-US" sz="3200" dirty="0"/>
              <a:t>rate. Persons with different economic standing are taxed at a different rate. Hence, there is both horizontal and vertical equity under direct taxation. Progressive direct taxation can reduce income inequalities and bring about adequate social &amp; economic justice.</a:t>
            </a:r>
          </a:p>
          <a:p>
            <a:pPr marL="0" indent="0">
              <a:buNone/>
            </a:pPr>
            <a:r>
              <a:rPr lang="en-US" sz="3200" b="1" dirty="0"/>
              <a:t>2. Certainty</a:t>
            </a:r>
          </a:p>
          <a:p>
            <a:pPr marL="0" indent="0">
              <a:buNone/>
            </a:pPr>
            <a:r>
              <a:rPr lang="en-US" sz="3200" dirty="0"/>
              <a:t>As far as direct taxes are concerned, the tax payer is certain as to how much he is expected to pay, as the tax rates are decided in advance. The Government can also estimate the tax revenue from direct taxes with a fair accuracy. Accordingly, the Government can make adjustments in its income and expenditure.</a:t>
            </a:r>
          </a:p>
        </p:txBody>
      </p:sp>
    </p:spTree>
    <p:extLst>
      <p:ext uri="{BB962C8B-B14F-4D97-AF65-F5344CB8AC3E}">
        <p14:creationId xmlns:p14="http://schemas.microsoft.com/office/powerpoint/2010/main" val="4278291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A09FE-1CC2-4363-8DF9-E5FFDE8CF443}"/>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A847F03F-4F2C-4170-9447-2E336D0798C2}"/>
              </a:ext>
            </a:extLst>
          </p:cNvPr>
          <p:cNvSpPr>
            <a:spLocks noGrp="1"/>
          </p:cNvSpPr>
          <p:nvPr>
            <p:ph idx="1"/>
          </p:nvPr>
        </p:nvSpPr>
        <p:spPr>
          <a:xfrm>
            <a:off x="838200" y="1150883"/>
            <a:ext cx="10515600" cy="5026080"/>
          </a:xfrm>
        </p:spPr>
        <p:txBody>
          <a:bodyPr>
            <a:noAutofit/>
          </a:bodyPr>
          <a:lstStyle/>
          <a:p>
            <a:pPr marL="0" indent="0">
              <a:buNone/>
            </a:pPr>
            <a:r>
              <a:rPr lang="en-US" sz="3200" b="1" dirty="0"/>
              <a:t>3. Relatively Elastic</a:t>
            </a:r>
          </a:p>
          <a:p>
            <a:pPr marL="0" indent="0">
              <a:buNone/>
            </a:pPr>
            <a:r>
              <a:rPr lang="en-US" sz="3200" dirty="0"/>
              <a:t>The direct taxes are relatively elastic. With an increase in income and wealth of individuals and companies, the yield from direct taxes will also increase. Elasticity also implies that the government's revenue can be increased by raising the rates of taxation. An increase in tax rates would increase the tax revenue.</a:t>
            </a:r>
          </a:p>
          <a:p>
            <a:pPr marL="0" indent="0">
              <a:buNone/>
            </a:pPr>
            <a:r>
              <a:rPr lang="en-US" sz="3200" b="1" dirty="0"/>
              <a:t>4. Creates Public Consciousness</a:t>
            </a:r>
          </a:p>
          <a:p>
            <a:pPr marL="0" indent="0">
              <a:buNone/>
            </a:pPr>
            <a:r>
              <a:rPr lang="en-US" sz="3200" dirty="0"/>
              <a:t>They have educative value. In the case of direct taxes, the taxpayers are made to feel directly the burden of taxes and</a:t>
            </a:r>
          </a:p>
        </p:txBody>
      </p:sp>
    </p:spTree>
    <p:extLst>
      <p:ext uri="{BB962C8B-B14F-4D97-AF65-F5344CB8AC3E}">
        <p14:creationId xmlns:p14="http://schemas.microsoft.com/office/powerpoint/2010/main" val="1222980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282EE-C531-4D79-9C1B-D19ECD561F70}"/>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05BB8ABF-EE47-4708-90C9-248AF1FCF220}"/>
              </a:ext>
            </a:extLst>
          </p:cNvPr>
          <p:cNvSpPr>
            <a:spLocks noGrp="1"/>
          </p:cNvSpPr>
          <p:nvPr>
            <p:ph idx="1"/>
          </p:nvPr>
        </p:nvSpPr>
        <p:spPr>
          <a:xfrm>
            <a:off x="838200" y="1213945"/>
            <a:ext cx="10515600" cy="4963018"/>
          </a:xfrm>
        </p:spPr>
        <p:txBody>
          <a:bodyPr>
            <a:noAutofit/>
          </a:bodyPr>
          <a:lstStyle/>
          <a:p>
            <a:pPr marL="0" indent="0">
              <a:buNone/>
            </a:pPr>
            <a:r>
              <a:rPr lang="en-US" sz="3200" dirty="0"/>
              <a:t>hence take keen interest in how public funds are spent. The taxpayers are likely to be more aware about their rights and responsibilities as citizens of the state.</a:t>
            </a:r>
          </a:p>
          <a:p>
            <a:pPr marL="0" indent="0">
              <a:buNone/>
            </a:pPr>
            <a:r>
              <a:rPr lang="en-US" sz="3200" b="1" dirty="0"/>
              <a:t>5. Economical</a:t>
            </a:r>
          </a:p>
          <a:p>
            <a:pPr marL="0" indent="0">
              <a:buNone/>
            </a:pPr>
            <a:r>
              <a:rPr lang="en-US" sz="3200" dirty="0"/>
              <a:t>Direct taxes are generally economical to collect. For instances, in the case of personal income tax, the tax can be deducted at source from the income or salaries of the individuals. Therefore, the government does not have to spend much in tax collection as far as personal income tax is concerned. </a:t>
            </a:r>
          </a:p>
          <a:p>
            <a:pPr marL="0" indent="0">
              <a:buNone/>
            </a:pPr>
            <a:br>
              <a:rPr lang="en-US" sz="3200" dirty="0"/>
            </a:br>
            <a:endParaRPr lang="en-US" sz="3200" dirty="0"/>
          </a:p>
        </p:txBody>
      </p:sp>
    </p:spTree>
    <p:extLst>
      <p:ext uri="{BB962C8B-B14F-4D97-AF65-F5344CB8AC3E}">
        <p14:creationId xmlns:p14="http://schemas.microsoft.com/office/powerpoint/2010/main" val="182715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2400B-6F25-49FF-A386-142F11A21A9F}"/>
              </a:ext>
            </a:extLst>
          </p:cNvPr>
          <p:cNvSpPr>
            <a:spLocks noGrp="1"/>
          </p:cNvSpPr>
          <p:nvPr>
            <p:ph type="title"/>
          </p:nvPr>
        </p:nvSpPr>
        <p:spPr>
          <a:xfrm>
            <a:off x="838200" y="365126"/>
            <a:ext cx="10515600" cy="65963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C6042756-D767-43E5-971E-6F1A755B49B9}"/>
              </a:ext>
            </a:extLst>
          </p:cNvPr>
          <p:cNvSpPr>
            <a:spLocks noGrp="1"/>
          </p:cNvSpPr>
          <p:nvPr>
            <p:ph idx="1"/>
          </p:nvPr>
        </p:nvSpPr>
        <p:spPr>
          <a:xfrm>
            <a:off x="838200" y="1024760"/>
            <a:ext cx="10515600" cy="5152203"/>
          </a:xfrm>
        </p:spPr>
        <p:txBody>
          <a:bodyPr>
            <a:noAutofit/>
          </a:bodyPr>
          <a:lstStyle/>
          <a:p>
            <a:pPr marL="0" indent="0">
              <a:buNone/>
            </a:pPr>
            <a:r>
              <a:rPr lang="en-US" sz="3200" b="1" dirty="0"/>
              <a:t>6. Anti-inflationary</a:t>
            </a:r>
          </a:p>
          <a:p>
            <a:pPr marL="0" indent="0">
              <a:buNone/>
            </a:pPr>
            <a:r>
              <a:rPr lang="en-US" sz="3200" dirty="0"/>
              <a:t>The direct taxes can help to control inflation. During inflationary periods, the government may increase the tax rate. With an increase in tax rate, the consumption demand may decline, which in turn may reduce inflation.</a:t>
            </a:r>
          </a:p>
          <a:p>
            <a:pPr marL="0" indent="0">
              <a:buNone/>
            </a:pPr>
            <a:r>
              <a:rPr lang="en-US" sz="3200" b="1" dirty="0"/>
              <a:t>Disadvantages / Demerits of Direct Taxes ↓</a:t>
            </a:r>
          </a:p>
          <a:p>
            <a:pPr marL="0" indent="0">
              <a:buNone/>
            </a:pPr>
            <a:r>
              <a:rPr lang="en-US" sz="3200" b="1" dirty="0"/>
              <a:t>1. Tax Evasion</a:t>
            </a:r>
          </a:p>
          <a:p>
            <a:pPr marL="0" indent="0">
              <a:buNone/>
            </a:pPr>
            <a:r>
              <a:rPr lang="en-US" sz="3200" dirty="0"/>
              <a:t>In India, there is good amount of tax evasion. The tax evasion is due to High tax rates, Documentation and formalities, Poor and corrupt tax administration. </a:t>
            </a:r>
          </a:p>
          <a:p>
            <a:pPr marL="0" indent="0">
              <a:buNone/>
            </a:pPr>
            <a:endParaRPr lang="en-US" sz="3200" b="1"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728430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4C321-FB46-43C1-A3A0-DD1FC4CA49EE}"/>
              </a:ext>
            </a:extLst>
          </p:cNvPr>
          <p:cNvSpPr>
            <a:spLocks noGrp="1"/>
          </p:cNvSpPr>
          <p:nvPr>
            <p:ph type="title"/>
          </p:nvPr>
        </p:nvSpPr>
        <p:spPr>
          <a:xfrm>
            <a:off x="838200" y="365125"/>
            <a:ext cx="10515600" cy="486213"/>
          </a:xfrm>
        </p:spPr>
        <p:txBody>
          <a:bodyPr>
            <a:normAutofit fontScale="90000"/>
          </a:bodyPr>
          <a:lstStyle/>
          <a:p>
            <a:r>
              <a:rPr lang="en-US" dirty="0"/>
              <a:t> </a:t>
            </a:r>
          </a:p>
        </p:txBody>
      </p:sp>
      <p:pic>
        <p:nvPicPr>
          <p:cNvPr id="1026" name="Picture 2" descr="Image result for public receipts and public revenue&quot;">
            <a:extLst>
              <a:ext uri="{FF2B5EF4-FFF2-40B4-BE49-F238E27FC236}">
                <a16:creationId xmlns:a16="http://schemas.microsoft.com/office/drawing/2014/main" id="{FB19BD82-C9CE-450A-844D-98DD0C314FC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1292" y="614855"/>
            <a:ext cx="9201150" cy="587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203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730D-16A7-42E5-BC5F-045B7F02423B}"/>
              </a:ext>
            </a:extLst>
          </p:cNvPr>
          <p:cNvSpPr>
            <a:spLocks noGrp="1"/>
          </p:cNvSpPr>
          <p:nvPr>
            <p:ph type="title"/>
          </p:nvPr>
        </p:nvSpPr>
        <p:spPr>
          <a:xfrm>
            <a:off x="838200" y="365126"/>
            <a:ext cx="10515600" cy="59657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3B44D1DF-C65F-4D58-B88A-DFE5DFED5071}"/>
              </a:ext>
            </a:extLst>
          </p:cNvPr>
          <p:cNvSpPr>
            <a:spLocks noGrp="1"/>
          </p:cNvSpPr>
          <p:nvPr>
            <p:ph idx="1"/>
          </p:nvPr>
        </p:nvSpPr>
        <p:spPr>
          <a:xfrm>
            <a:off x="838200" y="1150883"/>
            <a:ext cx="10515600" cy="5026080"/>
          </a:xfrm>
        </p:spPr>
        <p:txBody>
          <a:bodyPr>
            <a:noAutofit/>
          </a:bodyPr>
          <a:lstStyle/>
          <a:p>
            <a:pPr marL="0" indent="0">
              <a:buNone/>
            </a:pPr>
            <a:r>
              <a:rPr lang="en-US" sz="3200" dirty="0"/>
              <a:t>It is easier for the businessmen to evade direct taxes. They invariable suppress correct information about their incomes by manipulating their accounts and evade tax on it.</a:t>
            </a:r>
          </a:p>
          <a:p>
            <a:pPr marL="0" indent="0">
              <a:buNone/>
            </a:pPr>
            <a:r>
              <a:rPr lang="en-US" sz="3200" dirty="0"/>
              <a:t>In less developed countries like India, due to high rate of progressive tax evasion &amp; avoidance are extensive and led to rise in black money.</a:t>
            </a:r>
          </a:p>
          <a:p>
            <a:pPr marL="0" indent="0">
              <a:buNone/>
            </a:pPr>
            <a:r>
              <a:rPr lang="en-US" sz="3200" b="1" dirty="0"/>
              <a:t>2. Arbitrary Rates</a:t>
            </a:r>
          </a:p>
          <a:p>
            <a:pPr marL="0" indent="0">
              <a:buNone/>
            </a:pPr>
            <a:r>
              <a:rPr lang="en-US" sz="3200" dirty="0"/>
              <a:t>The direct taxes tend to be arbitrary. Critics point out that there cannot be any objective basis for determining tax rates of direct taxes. Also, the exemption limits in the case of</a:t>
            </a:r>
          </a:p>
        </p:txBody>
      </p:sp>
    </p:spTree>
    <p:extLst>
      <p:ext uri="{BB962C8B-B14F-4D97-AF65-F5344CB8AC3E}">
        <p14:creationId xmlns:p14="http://schemas.microsoft.com/office/powerpoint/2010/main" val="3426444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DF53D-49DC-4A55-8BB6-ABF567E82892}"/>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B3263F87-B48F-40BC-AF0A-7329E8946544}"/>
              </a:ext>
            </a:extLst>
          </p:cNvPr>
          <p:cNvSpPr>
            <a:spLocks noGrp="1"/>
          </p:cNvSpPr>
          <p:nvPr>
            <p:ph idx="1"/>
          </p:nvPr>
        </p:nvSpPr>
        <p:spPr>
          <a:xfrm>
            <a:off x="838200" y="1119352"/>
            <a:ext cx="10515600" cy="5057611"/>
          </a:xfrm>
        </p:spPr>
        <p:txBody>
          <a:bodyPr>
            <a:noAutofit/>
          </a:bodyPr>
          <a:lstStyle/>
          <a:p>
            <a:pPr marL="0" indent="0">
              <a:buNone/>
            </a:pPr>
            <a:r>
              <a:rPr lang="en-US" sz="3200" dirty="0"/>
              <a:t>personal income tax, wealth tax, etc., are determined in an arbitrary manner. A precise degree of progression in taxation is also difficult to achieve. Therefore direct taxes may not always fulfill the canon of equity.</a:t>
            </a:r>
          </a:p>
          <a:p>
            <a:pPr marL="0" indent="0">
              <a:buNone/>
            </a:pPr>
            <a:r>
              <a:rPr lang="en-US" sz="3200" b="1" dirty="0"/>
              <a:t>3. Inconvenient</a:t>
            </a:r>
          </a:p>
          <a:p>
            <a:pPr marL="0" indent="0">
              <a:buNone/>
            </a:pPr>
            <a:r>
              <a:rPr lang="en-US" sz="3200" dirty="0"/>
              <a:t>Direct taxes are inconvenient in the sense that they involve several procedures and formalities in filing of returns. For most people payment of direct tax is not only inconvenient, it is psychological painful also. When people are required to pay a sizeable part of their income as a tax to the state, they feel</a:t>
            </a:r>
          </a:p>
        </p:txBody>
      </p:sp>
    </p:spTree>
    <p:extLst>
      <p:ext uri="{BB962C8B-B14F-4D97-AF65-F5344CB8AC3E}">
        <p14:creationId xmlns:p14="http://schemas.microsoft.com/office/powerpoint/2010/main" val="722579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79DC-CDDA-44F5-9CF6-FE7CBAC59E9A}"/>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398EAF36-0A0E-4B2D-A207-40A97EF53B4C}"/>
              </a:ext>
            </a:extLst>
          </p:cNvPr>
          <p:cNvSpPr>
            <a:spLocks noGrp="1"/>
          </p:cNvSpPr>
          <p:nvPr>
            <p:ph idx="1"/>
          </p:nvPr>
        </p:nvSpPr>
        <p:spPr>
          <a:xfrm>
            <a:off x="838200" y="1166648"/>
            <a:ext cx="10515600" cy="5155324"/>
          </a:xfrm>
        </p:spPr>
        <p:txBody>
          <a:bodyPr>
            <a:noAutofit/>
          </a:bodyPr>
          <a:lstStyle/>
          <a:p>
            <a:pPr marL="0" indent="0">
              <a:buNone/>
            </a:pPr>
            <a:r>
              <a:rPr lang="en-US" sz="3200" dirty="0"/>
              <a:t>very much hurt and their propensity to evade tax remains high. Further every one who is required to pay a direct tax has to furnish appropriate evidence in support of the statement of his income &amp; wealth &amp; for this he has to maintain his accounts in proper form. Direct tax is considered inconvenient by some people because they have to make few lump sum payments to the governments, whereas their income receipts are distributed over the whole year.</a:t>
            </a:r>
          </a:p>
          <a:p>
            <a:pPr marL="0" indent="0">
              <a:buNone/>
            </a:pPr>
            <a:r>
              <a:rPr lang="en-US" sz="3200" b="1" dirty="0"/>
              <a:t>4. Narrow Coverage</a:t>
            </a:r>
          </a:p>
          <a:p>
            <a:pPr marL="0" indent="0">
              <a:buNone/>
            </a:pPr>
            <a:r>
              <a:rPr lang="en-US" sz="3200" dirty="0"/>
              <a:t>In India, there is a narrow coverage of direct taxes. It is estimated that only three percent of the population pay</a:t>
            </a:r>
          </a:p>
        </p:txBody>
      </p:sp>
    </p:spTree>
    <p:extLst>
      <p:ext uri="{BB962C8B-B14F-4D97-AF65-F5344CB8AC3E}">
        <p14:creationId xmlns:p14="http://schemas.microsoft.com/office/powerpoint/2010/main" val="2444242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32509-9559-4869-A5B7-915A333E7034}"/>
              </a:ext>
            </a:extLst>
          </p:cNvPr>
          <p:cNvSpPr>
            <a:spLocks noGrp="1"/>
          </p:cNvSpPr>
          <p:nvPr>
            <p:ph type="title"/>
          </p:nvPr>
        </p:nvSpPr>
        <p:spPr>
          <a:xfrm>
            <a:off x="838200" y="365126"/>
            <a:ext cx="10515600" cy="65963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DDFD1B7-C4D2-49AC-AF1F-BF381B456886}"/>
              </a:ext>
            </a:extLst>
          </p:cNvPr>
          <p:cNvSpPr>
            <a:spLocks noGrp="1"/>
          </p:cNvSpPr>
          <p:nvPr>
            <p:ph idx="1"/>
          </p:nvPr>
        </p:nvSpPr>
        <p:spPr>
          <a:xfrm>
            <a:off x="838200" y="1024760"/>
            <a:ext cx="10515600" cy="5152203"/>
          </a:xfrm>
        </p:spPr>
        <p:txBody>
          <a:bodyPr>
            <a:noAutofit/>
          </a:bodyPr>
          <a:lstStyle/>
          <a:p>
            <a:pPr marL="0" indent="0">
              <a:buNone/>
            </a:pPr>
            <a:r>
              <a:rPr lang="en-US" sz="3200" dirty="0"/>
              <a:t>personal income tax. Due to low coverage, the government does not get enough funds for public expenditure. Estate duty &amp; wealth tax are equally narrow based and thus revenue proceeds from these taxes are invariably small.</a:t>
            </a:r>
          </a:p>
          <a:p>
            <a:pPr marL="0" indent="0">
              <a:buNone/>
            </a:pPr>
            <a:r>
              <a:rPr lang="en-US" sz="3200" b="1" dirty="0"/>
              <a:t>5. Affects Capital Formation</a:t>
            </a:r>
          </a:p>
          <a:p>
            <a:pPr marL="0" indent="0">
              <a:buNone/>
            </a:pPr>
            <a:r>
              <a:rPr lang="en-US" sz="3200" dirty="0"/>
              <a:t>The direct taxes can affect savings and investment. Due to taxes, the net income of the people gets reduced. This in turn reduces savings. Reduction in savings results in low investment. The low investment affects capital formation in the country.</a:t>
            </a:r>
          </a:p>
        </p:txBody>
      </p:sp>
    </p:spTree>
    <p:extLst>
      <p:ext uri="{BB962C8B-B14F-4D97-AF65-F5344CB8AC3E}">
        <p14:creationId xmlns:p14="http://schemas.microsoft.com/office/powerpoint/2010/main" val="1502408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1B5B8-6FEE-4C9E-9F1E-F328AE82E9B6}"/>
              </a:ext>
            </a:extLst>
          </p:cNvPr>
          <p:cNvSpPr>
            <a:spLocks noGrp="1"/>
          </p:cNvSpPr>
          <p:nvPr>
            <p:ph type="title"/>
          </p:nvPr>
        </p:nvSpPr>
        <p:spPr>
          <a:xfrm>
            <a:off x="838200" y="365125"/>
            <a:ext cx="10515600" cy="53350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3860E434-5D7E-46B5-911B-A5F7C0609FF5}"/>
              </a:ext>
            </a:extLst>
          </p:cNvPr>
          <p:cNvSpPr>
            <a:spLocks noGrp="1"/>
          </p:cNvSpPr>
          <p:nvPr>
            <p:ph idx="1"/>
          </p:nvPr>
        </p:nvSpPr>
        <p:spPr>
          <a:xfrm>
            <a:off x="838200" y="1213945"/>
            <a:ext cx="10515600" cy="4963018"/>
          </a:xfrm>
        </p:spPr>
        <p:txBody>
          <a:bodyPr>
            <a:noAutofit/>
          </a:bodyPr>
          <a:lstStyle/>
          <a:p>
            <a:pPr marL="0" indent="0">
              <a:buNone/>
            </a:pPr>
            <a:r>
              <a:rPr lang="en-US" sz="3200" b="1" dirty="0"/>
              <a:t>6. Effect on Willingness and Ability to Work</a:t>
            </a:r>
          </a:p>
          <a:p>
            <a:pPr marL="0" indent="0">
              <a:buNone/>
            </a:pPr>
            <a:r>
              <a:rPr lang="en-US" sz="3200" dirty="0"/>
              <a:t>Highly progressive direct taxes reduce people's ability and willingness to work and save. This in turn may have a negative impact on investment and productive capacity in the economy. If tax burden is high, people's consumption level gets adversely affected and this has an impact on their ability to work and save. High taxes also discourage people from working harder in order to earn and save more.</a:t>
            </a:r>
          </a:p>
          <a:p>
            <a:pPr marL="0" indent="0">
              <a:buNone/>
            </a:pPr>
            <a:r>
              <a:rPr lang="en-US" sz="3200" b="1" dirty="0"/>
              <a:t>7. Sectoral Imbalance</a:t>
            </a:r>
          </a:p>
          <a:p>
            <a:pPr marL="0" indent="0">
              <a:buNone/>
            </a:pPr>
            <a:r>
              <a:rPr lang="en-US" sz="3200" dirty="0"/>
              <a:t>In India, there is Sectoral imbalance as far as direct taxes are</a:t>
            </a:r>
          </a:p>
        </p:txBody>
      </p:sp>
    </p:spTree>
    <p:extLst>
      <p:ext uri="{BB962C8B-B14F-4D97-AF65-F5344CB8AC3E}">
        <p14:creationId xmlns:p14="http://schemas.microsoft.com/office/powerpoint/2010/main" val="1986456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98A9-CA6A-40BC-9C9E-AF1BFFF29444}"/>
              </a:ext>
            </a:extLst>
          </p:cNvPr>
          <p:cNvSpPr>
            <a:spLocks noGrp="1"/>
          </p:cNvSpPr>
          <p:nvPr>
            <p:ph type="title"/>
          </p:nvPr>
        </p:nvSpPr>
        <p:spPr>
          <a:xfrm>
            <a:off x="838200" y="365125"/>
            <a:ext cx="10515600" cy="61233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7F723F7-E174-4D38-BC3C-74960E66E2E3}"/>
              </a:ext>
            </a:extLst>
          </p:cNvPr>
          <p:cNvSpPr>
            <a:spLocks noGrp="1"/>
          </p:cNvSpPr>
          <p:nvPr>
            <p:ph idx="1"/>
          </p:nvPr>
        </p:nvSpPr>
        <p:spPr>
          <a:xfrm>
            <a:off x="838200" y="977462"/>
            <a:ext cx="10515600" cy="5199501"/>
          </a:xfrm>
        </p:spPr>
        <p:txBody>
          <a:bodyPr>
            <a:noAutofit/>
          </a:bodyPr>
          <a:lstStyle/>
          <a:p>
            <a:pPr marL="0" indent="0">
              <a:buNone/>
            </a:pPr>
            <a:r>
              <a:rPr lang="en-US" sz="3200" dirty="0"/>
              <a:t>concerned. Certain sectors like the corporate sector is heavily taxed, whereas, the agriculture sector is 100% tax free. Even the large rich farmers are exempted from payment of personal income tax.</a:t>
            </a:r>
          </a:p>
          <a:p>
            <a:pPr marL="0" indent="0" algn="ctr">
              <a:buNone/>
            </a:pPr>
            <a:r>
              <a:rPr lang="en-US" sz="3200" b="1" dirty="0"/>
              <a:t>Indirect Taxes </a:t>
            </a:r>
          </a:p>
          <a:p>
            <a:pPr marL="0" indent="0">
              <a:buNone/>
            </a:pPr>
            <a:r>
              <a:rPr lang="en-US" sz="3200" dirty="0"/>
              <a:t>An indirect tax is one in which the burden can be shifted to others. The tax payer is not the tax bearer. The impact and incidence of indirect taxes are on different persons. An indirect tax is levied on and collected from a person who manages to pass it on to some other person or persons on</a:t>
            </a:r>
          </a:p>
        </p:txBody>
      </p:sp>
    </p:spTree>
    <p:extLst>
      <p:ext uri="{BB962C8B-B14F-4D97-AF65-F5344CB8AC3E}">
        <p14:creationId xmlns:p14="http://schemas.microsoft.com/office/powerpoint/2010/main" val="34731166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71759-67DE-4BD7-9D36-883FC4172DC7}"/>
              </a:ext>
            </a:extLst>
          </p:cNvPr>
          <p:cNvSpPr>
            <a:spLocks noGrp="1"/>
          </p:cNvSpPr>
          <p:nvPr>
            <p:ph type="title"/>
          </p:nvPr>
        </p:nvSpPr>
        <p:spPr>
          <a:xfrm>
            <a:off x="838200" y="365125"/>
            <a:ext cx="10515600" cy="53350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373E8B58-5DA8-4F64-A977-51A2A4F447F0}"/>
              </a:ext>
            </a:extLst>
          </p:cNvPr>
          <p:cNvSpPr>
            <a:spLocks noGrp="1"/>
          </p:cNvSpPr>
          <p:nvPr>
            <p:ph idx="1"/>
          </p:nvPr>
        </p:nvSpPr>
        <p:spPr>
          <a:xfrm>
            <a:off x="838200" y="1008993"/>
            <a:ext cx="10515600" cy="5167970"/>
          </a:xfrm>
        </p:spPr>
        <p:txBody>
          <a:bodyPr>
            <a:noAutofit/>
          </a:bodyPr>
          <a:lstStyle/>
          <a:p>
            <a:pPr marL="0" indent="0">
              <a:buNone/>
            </a:pPr>
            <a:r>
              <a:rPr lang="en-US" sz="3200" dirty="0"/>
              <a:t>whom the real burden of tax falls. For e.g. commodity taxes or sales tax, excise duty, custom duties, etc. are indirect taxes</a:t>
            </a:r>
          </a:p>
          <a:p>
            <a:pPr marL="0" indent="0">
              <a:buNone/>
            </a:pPr>
            <a:endParaRPr lang="en-US" sz="3200" dirty="0"/>
          </a:p>
          <a:p>
            <a:pPr marL="0" indent="0">
              <a:buNone/>
            </a:pPr>
            <a:r>
              <a:rPr lang="en-US" sz="3200" b="1" dirty="0"/>
              <a:t>Advantages / Merits of Indirect Taxes </a:t>
            </a:r>
            <a:br>
              <a:rPr lang="en-US" sz="3200" dirty="0"/>
            </a:br>
            <a:endParaRPr lang="en-US" sz="3200" dirty="0"/>
          </a:p>
          <a:p>
            <a:pPr marL="0" indent="0">
              <a:buNone/>
            </a:pPr>
            <a:r>
              <a:rPr lang="en-US" sz="3200" b="1" dirty="0"/>
              <a:t>1. Convenient</a:t>
            </a:r>
          </a:p>
          <a:p>
            <a:pPr marL="0" indent="0">
              <a:buNone/>
            </a:pPr>
            <a:r>
              <a:rPr lang="en-US" sz="3200" dirty="0"/>
              <a:t>Indirect taxes are imposed on production, sale and movements of goods and services. These are imposed on manufacturers, sellers and traders, but their burden may be shifted to consumers of goods and services who are the final</a:t>
            </a:r>
          </a:p>
        </p:txBody>
      </p:sp>
    </p:spTree>
    <p:extLst>
      <p:ext uri="{BB962C8B-B14F-4D97-AF65-F5344CB8AC3E}">
        <p14:creationId xmlns:p14="http://schemas.microsoft.com/office/powerpoint/2010/main" val="17558575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0C704-4FD3-4EF8-957A-96D619663ED7}"/>
              </a:ext>
            </a:extLst>
          </p:cNvPr>
          <p:cNvSpPr>
            <a:spLocks noGrp="1"/>
          </p:cNvSpPr>
          <p:nvPr>
            <p:ph type="title"/>
          </p:nvPr>
        </p:nvSpPr>
        <p:spPr>
          <a:xfrm>
            <a:off x="838200" y="365125"/>
            <a:ext cx="10515600" cy="53350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7E374EC-7AAC-45A9-B3A5-E9CB539AAAA0}"/>
              </a:ext>
            </a:extLst>
          </p:cNvPr>
          <p:cNvSpPr>
            <a:spLocks noGrp="1"/>
          </p:cNvSpPr>
          <p:nvPr>
            <p:ph idx="1"/>
          </p:nvPr>
        </p:nvSpPr>
        <p:spPr>
          <a:xfrm>
            <a:off x="838200" y="1261241"/>
            <a:ext cx="10515600" cy="4915722"/>
          </a:xfrm>
        </p:spPr>
        <p:txBody>
          <a:bodyPr>
            <a:noAutofit/>
          </a:bodyPr>
          <a:lstStyle/>
          <a:p>
            <a:pPr marL="0" indent="0">
              <a:buNone/>
            </a:pPr>
            <a:r>
              <a:rPr lang="en-US" sz="3200" dirty="0"/>
              <a:t>taxpayers. Such taxes, in the form of higher prices, are paid only on purchase of a commodity or the enjoyment of a service. So taxpayers do not feel the burden of these taxes. Besides, money burden of indirect taxes is not completely felt since the tax amount is actually hidden in the price of the commodity bought. They are also convenient because generally they are paid in small amounts and at intervals and are not in one lump sum. They are convenient from the point of view of the government also, since the tax amount is collected generally as a lump sum from manufacturers or traders.</a:t>
            </a:r>
          </a:p>
          <a:p>
            <a:br>
              <a:rPr lang="en-US" sz="3200" dirty="0"/>
            </a:br>
            <a:endParaRPr lang="en-US" sz="3200" dirty="0"/>
          </a:p>
        </p:txBody>
      </p:sp>
    </p:spTree>
    <p:extLst>
      <p:ext uri="{BB962C8B-B14F-4D97-AF65-F5344CB8AC3E}">
        <p14:creationId xmlns:p14="http://schemas.microsoft.com/office/powerpoint/2010/main" val="31528361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232C6-ED7E-46EB-9F99-B87F40203BBD}"/>
              </a:ext>
            </a:extLst>
          </p:cNvPr>
          <p:cNvSpPr>
            <a:spLocks noGrp="1"/>
          </p:cNvSpPr>
          <p:nvPr>
            <p:ph type="title"/>
          </p:nvPr>
        </p:nvSpPr>
        <p:spPr>
          <a:xfrm>
            <a:off x="838200" y="365126"/>
            <a:ext cx="10515600" cy="706930"/>
          </a:xfrm>
        </p:spPr>
        <p:txBody>
          <a:bodyPr/>
          <a:lstStyle/>
          <a:p>
            <a:r>
              <a:rPr lang="en-US" dirty="0"/>
              <a:t> </a:t>
            </a:r>
          </a:p>
        </p:txBody>
      </p:sp>
      <p:sp>
        <p:nvSpPr>
          <p:cNvPr id="3" name="Content Placeholder 2">
            <a:extLst>
              <a:ext uri="{FF2B5EF4-FFF2-40B4-BE49-F238E27FC236}">
                <a16:creationId xmlns:a16="http://schemas.microsoft.com/office/drawing/2014/main" id="{6F50419C-2C2A-4C4B-BE32-05B50B82FD75}"/>
              </a:ext>
            </a:extLst>
          </p:cNvPr>
          <p:cNvSpPr>
            <a:spLocks noGrp="1"/>
          </p:cNvSpPr>
          <p:nvPr>
            <p:ph idx="1"/>
          </p:nvPr>
        </p:nvSpPr>
        <p:spPr>
          <a:xfrm>
            <a:off x="838200" y="788276"/>
            <a:ext cx="10515600" cy="5704598"/>
          </a:xfrm>
        </p:spPr>
        <p:txBody>
          <a:bodyPr>
            <a:noAutofit/>
          </a:bodyPr>
          <a:lstStyle/>
          <a:p>
            <a:pPr marL="0" indent="0">
              <a:buNone/>
            </a:pPr>
            <a:r>
              <a:rPr lang="en-US" sz="3200" b="1" dirty="0"/>
              <a:t>2. Difficult to evade</a:t>
            </a:r>
          </a:p>
          <a:p>
            <a:pPr marL="0" indent="0">
              <a:buNone/>
            </a:pPr>
            <a:r>
              <a:rPr lang="en-US" sz="3200" dirty="0"/>
              <a:t>Indirect taxes have in built safeguards against tax evasion. The indirect taxes are paid by customers, and the sellers have to collect it and remit it to the Government. In the case of many products, the selling price is inclusive of indirect taxes. Therefore, the customer has no option to evade the indirect taxes.</a:t>
            </a:r>
          </a:p>
          <a:p>
            <a:pPr marL="0" indent="0">
              <a:buNone/>
            </a:pPr>
            <a:r>
              <a:rPr lang="en-US" sz="3200" b="1" dirty="0"/>
              <a:t>3. Wide Coverage</a:t>
            </a:r>
          </a:p>
          <a:p>
            <a:pPr marL="0" indent="0">
              <a:buNone/>
            </a:pPr>
            <a:r>
              <a:rPr lang="en-US" sz="3200" dirty="0"/>
              <a:t>Unlike direct taxes, the indirect taxes have a wide coverage. Majority of the products or services are subject to indirect taxes. The consumers or users of such products and services have to pay them.</a:t>
            </a:r>
          </a:p>
          <a:p>
            <a:br>
              <a:rPr lang="en-US" sz="3200" dirty="0"/>
            </a:br>
            <a:endParaRPr lang="en-US" sz="3200" dirty="0"/>
          </a:p>
        </p:txBody>
      </p:sp>
    </p:spTree>
    <p:extLst>
      <p:ext uri="{BB962C8B-B14F-4D97-AF65-F5344CB8AC3E}">
        <p14:creationId xmlns:p14="http://schemas.microsoft.com/office/powerpoint/2010/main" val="27286840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4079E-2FE8-4F9F-9DDB-2EF87374CC16}"/>
              </a:ext>
            </a:extLst>
          </p:cNvPr>
          <p:cNvSpPr>
            <a:spLocks noGrp="1"/>
          </p:cNvSpPr>
          <p:nvPr>
            <p:ph type="title"/>
          </p:nvPr>
        </p:nvSpPr>
        <p:spPr>
          <a:xfrm>
            <a:off x="838200" y="365126"/>
            <a:ext cx="10515600" cy="45468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BE256957-01E5-4B95-99AA-6CCD5822C421}"/>
              </a:ext>
            </a:extLst>
          </p:cNvPr>
          <p:cNvSpPr>
            <a:spLocks noGrp="1"/>
          </p:cNvSpPr>
          <p:nvPr>
            <p:ph idx="1"/>
          </p:nvPr>
        </p:nvSpPr>
        <p:spPr>
          <a:xfrm>
            <a:off x="838200" y="1072055"/>
            <a:ext cx="10515600" cy="5104908"/>
          </a:xfrm>
        </p:spPr>
        <p:txBody>
          <a:bodyPr>
            <a:noAutofit/>
          </a:bodyPr>
          <a:lstStyle/>
          <a:p>
            <a:pPr marL="0" indent="0">
              <a:buNone/>
            </a:pPr>
            <a:r>
              <a:rPr lang="en-US" sz="3200" b="1" dirty="0"/>
              <a:t>4. Elastic</a:t>
            </a:r>
          </a:p>
          <a:p>
            <a:pPr marL="0" indent="0">
              <a:buNone/>
            </a:pPr>
            <a:r>
              <a:rPr lang="en-US" sz="3200" dirty="0"/>
              <a:t>Some of the indirect taxes are elastic in nature. When government feels it necessary to increase its revenues, it increases these taxes. In times of prosperity indirect taxes produce huge revenues to the government.</a:t>
            </a:r>
          </a:p>
          <a:p>
            <a:pPr marL="0" indent="0">
              <a:buNone/>
            </a:pPr>
            <a:r>
              <a:rPr lang="en-US" sz="3200" b="1" dirty="0"/>
              <a:t>5. Universality</a:t>
            </a:r>
          </a:p>
          <a:p>
            <a:pPr marL="0" indent="0">
              <a:buNone/>
            </a:pPr>
            <a:r>
              <a:rPr lang="en-US" sz="3200" dirty="0"/>
              <a:t>Indirect taxes are paid by all classes of people and so they are broad based. Poor people may be out of the net of the income tax, but they pay indirect taxes while buying goods.</a:t>
            </a:r>
          </a:p>
          <a:p>
            <a:pPr marL="0" indent="0">
              <a:buNone/>
            </a:pPr>
            <a:br>
              <a:rPr lang="en-US" sz="3200" dirty="0"/>
            </a:br>
            <a:endParaRPr lang="en-US" sz="3200" dirty="0"/>
          </a:p>
        </p:txBody>
      </p:sp>
    </p:spTree>
    <p:extLst>
      <p:ext uri="{BB962C8B-B14F-4D97-AF65-F5344CB8AC3E}">
        <p14:creationId xmlns:p14="http://schemas.microsoft.com/office/powerpoint/2010/main" val="1473942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B22F-D767-4681-999B-215ADECC4DB7}"/>
              </a:ext>
            </a:extLst>
          </p:cNvPr>
          <p:cNvSpPr>
            <a:spLocks noGrp="1"/>
          </p:cNvSpPr>
          <p:nvPr>
            <p:ph type="title"/>
          </p:nvPr>
        </p:nvSpPr>
        <p:spPr>
          <a:xfrm>
            <a:off x="838200" y="365126"/>
            <a:ext cx="10515600" cy="31591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E0AEC8C-45B5-4765-9F0D-8B6851C08A71}"/>
              </a:ext>
            </a:extLst>
          </p:cNvPr>
          <p:cNvSpPr>
            <a:spLocks noGrp="1"/>
          </p:cNvSpPr>
          <p:nvPr>
            <p:ph idx="1"/>
          </p:nvPr>
        </p:nvSpPr>
        <p:spPr>
          <a:xfrm>
            <a:off x="838200" y="977462"/>
            <a:ext cx="10515600" cy="5199501"/>
          </a:xfrm>
        </p:spPr>
        <p:txBody>
          <a:bodyPr>
            <a:noAutofit/>
          </a:bodyPr>
          <a:lstStyle/>
          <a:p>
            <a:pPr marL="0" indent="0" algn="just" fontAlgn="base">
              <a:buNone/>
            </a:pPr>
            <a:r>
              <a:rPr lang="en-US" sz="3200" b="1" dirty="0"/>
              <a:t>Tax Revenue:</a:t>
            </a:r>
          </a:p>
          <a:p>
            <a:pPr marL="0" indent="0" algn="just">
              <a:buNone/>
            </a:pPr>
            <a:r>
              <a:rPr lang="en-US" sz="3200" dirty="0"/>
              <a:t>Taxes are the first and foremost sources of public revenue. Taxes are compulsory payments to the government without expecting direct benefit or return by the taxpayer. Taxes collected by Government are used to provide common benefits to all mostly in form of public welfare services. Taxes do not guarantee any direct benefit for the person who pays the tax. It is not based on a direct quid pro quo principle.</a:t>
            </a:r>
          </a:p>
        </p:txBody>
      </p:sp>
    </p:spTree>
    <p:extLst>
      <p:ext uri="{BB962C8B-B14F-4D97-AF65-F5344CB8AC3E}">
        <p14:creationId xmlns:p14="http://schemas.microsoft.com/office/powerpoint/2010/main" val="9191019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CF89B-B88C-4926-92DD-72B66A139E3A}"/>
              </a:ext>
            </a:extLst>
          </p:cNvPr>
          <p:cNvSpPr>
            <a:spLocks noGrp="1"/>
          </p:cNvSpPr>
          <p:nvPr>
            <p:ph type="title"/>
          </p:nvPr>
        </p:nvSpPr>
        <p:spPr>
          <a:xfrm>
            <a:off x="838200" y="365126"/>
            <a:ext cx="10515600" cy="59657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5A984C5-115A-44A8-BA60-AA3101CE6515}"/>
              </a:ext>
            </a:extLst>
          </p:cNvPr>
          <p:cNvSpPr>
            <a:spLocks noGrp="1"/>
          </p:cNvSpPr>
          <p:nvPr>
            <p:ph idx="1"/>
          </p:nvPr>
        </p:nvSpPr>
        <p:spPr>
          <a:xfrm>
            <a:off x="838200" y="961698"/>
            <a:ext cx="10515600" cy="5215265"/>
          </a:xfrm>
        </p:spPr>
        <p:txBody>
          <a:bodyPr>
            <a:noAutofit/>
          </a:bodyPr>
          <a:lstStyle/>
          <a:p>
            <a:pPr marL="0" indent="0">
              <a:buNone/>
            </a:pPr>
            <a:r>
              <a:rPr lang="en-US" sz="3200" b="1" dirty="0"/>
              <a:t>6. Influence on Pattern of Production</a:t>
            </a:r>
          </a:p>
          <a:p>
            <a:pPr marL="0" indent="0">
              <a:buNone/>
            </a:pPr>
            <a:r>
              <a:rPr lang="en-US" sz="3200" dirty="0"/>
              <a:t>By imposing taxes on certain commodities or sectors, the government can achieve better allocation of resources. For e.g. By Imposing taxes on luxury goods and making them more expensive, government can divert resources from these sectors to sector producing necessary goods.</a:t>
            </a:r>
          </a:p>
          <a:p>
            <a:pPr marL="0" indent="0">
              <a:buNone/>
            </a:pPr>
            <a:r>
              <a:rPr lang="en-US" sz="3200" b="1" dirty="0"/>
              <a:t>7. May not affect motivation to work and save</a:t>
            </a:r>
          </a:p>
          <a:p>
            <a:pPr marL="0" indent="0">
              <a:buNone/>
            </a:pPr>
            <a:r>
              <a:rPr lang="en-US" sz="3200" dirty="0"/>
              <a:t>The indirect taxes may not affect the motivation to work and to save. Since, most of the indirect taxes are not progressive in nature, individuals may not mind to pay them. In other words, indirect taxes are generally regressive in nature. </a:t>
            </a:r>
          </a:p>
        </p:txBody>
      </p:sp>
    </p:spTree>
    <p:extLst>
      <p:ext uri="{BB962C8B-B14F-4D97-AF65-F5344CB8AC3E}">
        <p14:creationId xmlns:p14="http://schemas.microsoft.com/office/powerpoint/2010/main" val="34426874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C20A6-FABF-4325-8E85-A7857D1357D5}"/>
              </a:ext>
            </a:extLst>
          </p:cNvPr>
          <p:cNvSpPr>
            <a:spLocks noGrp="1"/>
          </p:cNvSpPr>
          <p:nvPr>
            <p:ph type="title"/>
          </p:nvPr>
        </p:nvSpPr>
        <p:spPr>
          <a:xfrm>
            <a:off x="838200" y="365125"/>
            <a:ext cx="10515600" cy="628103"/>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723B5B3-D6EE-45A7-9D95-36411CF761F9}"/>
              </a:ext>
            </a:extLst>
          </p:cNvPr>
          <p:cNvSpPr>
            <a:spLocks noGrp="1"/>
          </p:cNvSpPr>
          <p:nvPr>
            <p:ph idx="1"/>
          </p:nvPr>
        </p:nvSpPr>
        <p:spPr>
          <a:xfrm>
            <a:off x="838200" y="993228"/>
            <a:ext cx="10515600" cy="5183735"/>
          </a:xfrm>
        </p:spPr>
        <p:txBody>
          <a:bodyPr>
            <a:noAutofit/>
          </a:bodyPr>
          <a:lstStyle/>
          <a:p>
            <a:pPr marL="0" indent="0">
              <a:buNone/>
            </a:pPr>
            <a:r>
              <a:rPr lang="en-US" sz="3200" dirty="0"/>
              <a:t>Therefore, individuals would not be demotivated to work and to save, which may increase investment.</a:t>
            </a:r>
          </a:p>
          <a:p>
            <a:pPr marL="0" indent="0">
              <a:buNone/>
            </a:pPr>
            <a:r>
              <a:rPr lang="en-US" sz="3200" b="1" dirty="0"/>
              <a:t>8. Social Welfare</a:t>
            </a:r>
          </a:p>
          <a:p>
            <a:pPr marL="0" indent="0">
              <a:buNone/>
            </a:pPr>
            <a:r>
              <a:rPr lang="en-US" sz="3200" dirty="0"/>
              <a:t>The indirect taxes promote social welfare. The amount collected by way of taxes is utilized by the government for social welfare activities, including education, health and family welfare. Secondly, very high taxes are imposed on the consumption of harmful products such as alcoholic products, tobacco products, and such other products. So it is not only to check their consumption but also enables the state to collect substantial revenue in this manner.</a:t>
            </a:r>
          </a:p>
        </p:txBody>
      </p:sp>
    </p:spTree>
    <p:extLst>
      <p:ext uri="{BB962C8B-B14F-4D97-AF65-F5344CB8AC3E}">
        <p14:creationId xmlns:p14="http://schemas.microsoft.com/office/powerpoint/2010/main" val="2103645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5B54F-C4B2-45DD-87EB-8D51E6D678C9}"/>
              </a:ext>
            </a:extLst>
          </p:cNvPr>
          <p:cNvSpPr>
            <a:spLocks noGrp="1"/>
          </p:cNvSpPr>
          <p:nvPr>
            <p:ph type="title"/>
          </p:nvPr>
        </p:nvSpPr>
        <p:spPr>
          <a:xfrm>
            <a:off x="838200" y="365125"/>
            <a:ext cx="10515600" cy="61233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33117E1-D784-4589-A07E-8DBA0A44BA18}"/>
              </a:ext>
            </a:extLst>
          </p:cNvPr>
          <p:cNvSpPr>
            <a:spLocks noGrp="1"/>
          </p:cNvSpPr>
          <p:nvPr>
            <p:ph idx="1"/>
          </p:nvPr>
        </p:nvSpPr>
        <p:spPr>
          <a:xfrm>
            <a:off x="838200" y="977462"/>
            <a:ext cx="10515600" cy="5199501"/>
          </a:xfrm>
        </p:spPr>
        <p:txBody>
          <a:bodyPr>
            <a:normAutofit/>
          </a:bodyPr>
          <a:lstStyle/>
          <a:p>
            <a:pPr marL="0" indent="0">
              <a:buNone/>
            </a:pPr>
            <a:r>
              <a:rPr lang="en-US" sz="3200" b="1" dirty="0"/>
              <a:t>9. Flexibility and Buoyancy</a:t>
            </a:r>
          </a:p>
          <a:p>
            <a:pPr marL="0" indent="0">
              <a:buNone/>
            </a:pPr>
            <a:r>
              <a:rPr lang="en-US" sz="3200" dirty="0"/>
              <a:t>The indirect taxes are more flexible and buoyant. Flexibility is the ability of the tax system to generate proportionately higher tax revenue with a change in tax base, and buoyancy is a wider concept, as it involves the ability of the tax system to generate proportionately higher tax revenue with a change in tax base, as well as tax rates.</a:t>
            </a:r>
          </a:p>
          <a:p>
            <a:pPr marL="0" indent="0">
              <a:buNone/>
            </a:pPr>
            <a:br>
              <a:rPr lang="en-US" sz="3200" dirty="0"/>
            </a:b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5819826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3B6C6-4512-433B-97CB-D4E3EAB6F6E2}"/>
              </a:ext>
            </a:extLst>
          </p:cNvPr>
          <p:cNvSpPr>
            <a:spLocks noGrp="1"/>
          </p:cNvSpPr>
          <p:nvPr>
            <p:ph type="title"/>
          </p:nvPr>
        </p:nvSpPr>
        <p:spPr>
          <a:xfrm>
            <a:off x="838200" y="365125"/>
            <a:ext cx="10515600" cy="565041"/>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BE89805-0155-4C9E-8C7E-50CDC68F9241}"/>
              </a:ext>
            </a:extLst>
          </p:cNvPr>
          <p:cNvSpPr>
            <a:spLocks noGrp="1"/>
          </p:cNvSpPr>
          <p:nvPr>
            <p:ph idx="1"/>
          </p:nvPr>
        </p:nvSpPr>
        <p:spPr>
          <a:xfrm>
            <a:off x="838200" y="1056290"/>
            <a:ext cx="10515600" cy="5120673"/>
          </a:xfrm>
        </p:spPr>
        <p:txBody>
          <a:bodyPr>
            <a:noAutofit/>
          </a:bodyPr>
          <a:lstStyle/>
          <a:p>
            <a:pPr marL="0" indent="0">
              <a:buNone/>
            </a:pPr>
            <a:r>
              <a:rPr lang="en-US" sz="3200" b="1" dirty="0"/>
              <a:t>Disadvantages / Demerits of Indirect Taxes </a:t>
            </a:r>
            <a:br>
              <a:rPr lang="en-US" sz="3200" dirty="0"/>
            </a:br>
            <a:r>
              <a:rPr lang="en-US" sz="3200" b="1" dirty="0"/>
              <a:t>1. High Cost of Collection</a:t>
            </a:r>
          </a:p>
          <a:p>
            <a:pPr marL="0" indent="0">
              <a:buNone/>
            </a:pPr>
            <a:r>
              <a:rPr lang="en-US" sz="3200" dirty="0"/>
              <a:t>Indirect tax fails to satisfy the principle of economy. The government has to set up elaborate machinery to administer indirect taxes. Therefore, cost of tax collection per unit of revenue raised is generally higher in the case of most of the indirect taxes.</a:t>
            </a:r>
          </a:p>
          <a:p>
            <a:pPr marL="0" indent="0">
              <a:buNone/>
            </a:pPr>
            <a:r>
              <a:rPr lang="en-US" sz="3200" b="1" dirty="0"/>
              <a:t>2. Increase income inequalities</a:t>
            </a:r>
          </a:p>
          <a:p>
            <a:pPr marL="0" indent="0">
              <a:buNone/>
            </a:pPr>
            <a:r>
              <a:rPr lang="en-US" sz="3200" dirty="0"/>
              <a:t>Generally, the indirect taxes are regressive in nature. The rich and the poor have to pay the same rate of indirect taxes on</a:t>
            </a:r>
          </a:p>
        </p:txBody>
      </p:sp>
    </p:spTree>
    <p:extLst>
      <p:ext uri="{BB962C8B-B14F-4D97-AF65-F5344CB8AC3E}">
        <p14:creationId xmlns:p14="http://schemas.microsoft.com/office/powerpoint/2010/main" val="3063553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69E61-1C34-4E6A-933D-996B4EF78F61}"/>
              </a:ext>
            </a:extLst>
          </p:cNvPr>
          <p:cNvSpPr>
            <a:spLocks noGrp="1"/>
          </p:cNvSpPr>
          <p:nvPr>
            <p:ph type="title"/>
          </p:nvPr>
        </p:nvSpPr>
        <p:spPr>
          <a:xfrm>
            <a:off x="838200" y="365126"/>
            <a:ext cx="10515600" cy="64386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4D68A85-D051-433E-ABE5-18A7A0FCA246}"/>
              </a:ext>
            </a:extLst>
          </p:cNvPr>
          <p:cNvSpPr>
            <a:spLocks noGrp="1"/>
          </p:cNvSpPr>
          <p:nvPr>
            <p:ph idx="1"/>
          </p:nvPr>
        </p:nvSpPr>
        <p:spPr>
          <a:xfrm>
            <a:off x="838200" y="1135117"/>
            <a:ext cx="10515600" cy="5041846"/>
          </a:xfrm>
        </p:spPr>
        <p:txBody>
          <a:bodyPr>
            <a:noAutofit/>
          </a:bodyPr>
          <a:lstStyle/>
          <a:p>
            <a:pPr marL="0" indent="0">
              <a:buNone/>
            </a:pPr>
            <a:r>
              <a:rPr lang="en-US" sz="3200" dirty="0"/>
              <a:t>certain commodities of mass consumption. This may further increase income disparities among the rich and the poor.</a:t>
            </a:r>
          </a:p>
          <a:p>
            <a:pPr marL="0" indent="0">
              <a:buNone/>
            </a:pPr>
            <a:r>
              <a:rPr lang="en-US" sz="3200" b="1" dirty="0"/>
              <a:t>3. Affects Consumption</a:t>
            </a:r>
          </a:p>
          <a:p>
            <a:pPr marL="0" indent="0">
              <a:buNone/>
            </a:pPr>
            <a:r>
              <a:rPr lang="en-US" sz="3200" dirty="0"/>
              <a:t>Indirect taxes affects consumption of certain products. For instance, a high rate of duty on certain products such as consumer durables may restrict the use of such products. Consumers belonging to the middle class group may delay their purchases, or they may not buy at all. The reduction in consumption affects the investment and production activities, which in turn hampers economic growth.</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1024118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A98FF-FBDE-41C7-AD1E-A1727754DCA2}"/>
              </a:ext>
            </a:extLst>
          </p:cNvPr>
          <p:cNvSpPr>
            <a:spLocks noGrp="1"/>
          </p:cNvSpPr>
          <p:nvPr>
            <p:ph type="title"/>
          </p:nvPr>
        </p:nvSpPr>
        <p:spPr>
          <a:xfrm>
            <a:off x="838200" y="365125"/>
            <a:ext cx="10515600" cy="565041"/>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06EF502D-AB75-493B-917A-E38DB6394434}"/>
              </a:ext>
            </a:extLst>
          </p:cNvPr>
          <p:cNvSpPr>
            <a:spLocks noGrp="1"/>
          </p:cNvSpPr>
          <p:nvPr>
            <p:ph idx="1"/>
          </p:nvPr>
        </p:nvSpPr>
        <p:spPr>
          <a:xfrm>
            <a:off x="838200" y="930166"/>
            <a:ext cx="10515600" cy="5246797"/>
          </a:xfrm>
        </p:spPr>
        <p:txBody>
          <a:bodyPr>
            <a:noAutofit/>
          </a:bodyPr>
          <a:lstStyle/>
          <a:p>
            <a:pPr marL="0" indent="0">
              <a:buNone/>
            </a:pPr>
            <a:r>
              <a:rPr lang="en-US" sz="3200" b="1" dirty="0"/>
              <a:t>4. Lack of Social Consciousness</a:t>
            </a:r>
          </a:p>
          <a:p>
            <a:pPr marL="0" indent="0">
              <a:buNone/>
            </a:pPr>
            <a:r>
              <a:rPr lang="en-US" sz="3200" dirty="0"/>
              <a:t>Indirect taxes do not create any social consciousness as the taxpayers do not feel the burden of the taxes they pay.</a:t>
            </a:r>
          </a:p>
          <a:p>
            <a:pPr marL="0" indent="0">
              <a:buNone/>
            </a:pPr>
            <a:r>
              <a:rPr lang="en-US" sz="3200" b="1" dirty="0"/>
              <a:t>5. Uncertainty</a:t>
            </a:r>
          </a:p>
          <a:p>
            <a:pPr marL="0" indent="0">
              <a:buNone/>
            </a:pPr>
            <a:r>
              <a:rPr lang="en-US" sz="3200" dirty="0"/>
              <a:t>Indirect taxes are often rather uncertain. Taxes on commodities with elastic demand are particularly uncertain, since quantity demanded will greatly affect as prices go up due to the imposition of tax. In fact a higher rate of tax on a particular commodity may not bring in more revenue.</a:t>
            </a:r>
          </a:p>
          <a:p>
            <a:pPr marL="0" indent="0">
              <a:buNone/>
            </a:pPr>
            <a:br>
              <a:rPr lang="en-US" sz="3200" dirty="0"/>
            </a:br>
            <a:endParaRPr lang="en-US" sz="3200" dirty="0"/>
          </a:p>
        </p:txBody>
      </p:sp>
    </p:spTree>
    <p:extLst>
      <p:ext uri="{BB962C8B-B14F-4D97-AF65-F5344CB8AC3E}">
        <p14:creationId xmlns:p14="http://schemas.microsoft.com/office/powerpoint/2010/main" val="25123441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ECD91-A197-4BB8-8ABF-3BCC07F3491E}"/>
              </a:ext>
            </a:extLst>
          </p:cNvPr>
          <p:cNvSpPr>
            <a:spLocks noGrp="1"/>
          </p:cNvSpPr>
          <p:nvPr>
            <p:ph type="title"/>
          </p:nvPr>
        </p:nvSpPr>
        <p:spPr>
          <a:xfrm>
            <a:off x="838200" y="365126"/>
            <a:ext cx="10515600" cy="659634"/>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7AA75788-AD71-41BF-B2A2-3A91017A5160}"/>
              </a:ext>
            </a:extLst>
          </p:cNvPr>
          <p:cNvSpPr>
            <a:spLocks noGrp="1"/>
          </p:cNvSpPr>
          <p:nvPr>
            <p:ph idx="1"/>
          </p:nvPr>
        </p:nvSpPr>
        <p:spPr>
          <a:xfrm>
            <a:off x="838200" y="914400"/>
            <a:ext cx="10515600" cy="5262563"/>
          </a:xfrm>
        </p:spPr>
        <p:txBody>
          <a:bodyPr>
            <a:noAutofit/>
          </a:bodyPr>
          <a:lstStyle/>
          <a:p>
            <a:pPr marL="0" indent="0" algn="just">
              <a:buNone/>
            </a:pPr>
            <a:r>
              <a:rPr lang="en-US" sz="3000" b="1" dirty="0"/>
              <a:t>6. Inflationary</a:t>
            </a:r>
          </a:p>
          <a:p>
            <a:pPr marL="0" indent="0" algn="just">
              <a:buNone/>
            </a:pPr>
            <a:r>
              <a:rPr lang="en-US" sz="3000" dirty="0"/>
              <a:t>The indirect taxes are inflationary in nature. The tax charged on goods and services increase their prices. Therefore, to reduce inflationary pressure, the government may reduce the tax rates, especially, on essential items.</a:t>
            </a:r>
          </a:p>
          <a:p>
            <a:pPr marL="0" indent="0" algn="just">
              <a:buNone/>
            </a:pPr>
            <a:r>
              <a:rPr lang="en-US" sz="3000" b="1" dirty="0"/>
              <a:t>7. Possibility of tax evasion</a:t>
            </a:r>
          </a:p>
          <a:p>
            <a:pPr marL="0" indent="0" algn="just">
              <a:buNone/>
            </a:pPr>
            <a:r>
              <a:rPr lang="en-US" sz="3000" dirty="0"/>
              <a:t>There is a possibility of evasion of indirect taxes as some customers may not pay indirect taxes with the support of sellers. For instance, individuals may purchase items without a bill, and therefore, may not pay Sales tax or VAT (Value Added Tax), or may obtain the services without a bill, and therefore, may evade the service tax.</a:t>
            </a:r>
          </a:p>
          <a:p>
            <a:pPr marL="0" indent="0" algn="just">
              <a:buNone/>
            </a:pPr>
            <a:endParaRPr lang="en-US" sz="3000" dirty="0"/>
          </a:p>
          <a:p>
            <a:pPr marL="0" indent="0" algn="just">
              <a:buNone/>
            </a:pPr>
            <a:endParaRPr lang="en-US" sz="3000" dirty="0"/>
          </a:p>
        </p:txBody>
      </p:sp>
    </p:spTree>
    <p:extLst>
      <p:ext uri="{BB962C8B-B14F-4D97-AF65-F5344CB8AC3E}">
        <p14:creationId xmlns:p14="http://schemas.microsoft.com/office/powerpoint/2010/main" val="36520362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13936-A3CD-4967-BAB7-EBB968F12A42}"/>
              </a:ext>
            </a:extLst>
          </p:cNvPr>
          <p:cNvSpPr>
            <a:spLocks noGrp="1"/>
          </p:cNvSpPr>
          <p:nvPr>
            <p:ph type="title"/>
          </p:nvPr>
        </p:nvSpPr>
        <p:spPr>
          <a:xfrm>
            <a:off x="838200" y="365125"/>
            <a:ext cx="10515600" cy="801523"/>
          </a:xfrm>
        </p:spPr>
        <p:txBody>
          <a:bodyPr/>
          <a:lstStyle/>
          <a:p>
            <a:r>
              <a:rPr lang="en-US" dirty="0"/>
              <a:t> </a:t>
            </a:r>
          </a:p>
        </p:txBody>
      </p:sp>
      <p:sp>
        <p:nvSpPr>
          <p:cNvPr id="3" name="Content Placeholder 2">
            <a:extLst>
              <a:ext uri="{FF2B5EF4-FFF2-40B4-BE49-F238E27FC236}">
                <a16:creationId xmlns:a16="http://schemas.microsoft.com/office/drawing/2014/main" id="{81C6E4CD-D3FA-42E1-8E1C-0966F5C212D1}"/>
              </a:ext>
            </a:extLst>
          </p:cNvPr>
          <p:cNvSpPr>
            <a:spLocks noGrp="1"/>
          </p:cNvSpPr>
          <p:nvPr>
            <p:ph idx="1"/>
          </p:nvPr>
        </p:nvSpPr>
        <p:spPr>
          <a:xfrm>
            <a:off x="838200" y="1166648"/>
            <a:ext cx="10515600" cy="5010315"/>
          </a:xfrm>
        </p:spPr>
        <p:txBody>
          <a:bodyPr/>
          <a:lstStyle/>
          <a:p>
            <a:pPr marL="0" indent="0">
              <a:buNone/>
            </a:pPr>
            <a:r>
              <a:rPr lang="en-US" sz="3600" b="1" dirty="0"/>
              <a:t>Tax Base</a:t>
            </a:r>
          </a:p>
          <a:p>
            <a:pPr marL="0" indent="0">
              <a:buNone/>
            </a:pPr>
            <a:r>
              <a:rPr lang="en-US" dirty="0"/>
              <a:t>A tax base is the total amount if assets or income that can be taxed by a taxing authority, usually by the government. It is used to calculate tax liabilities. This can be of different forms, including income or property.</a:t>
            </a:r>
          </a:p>
          <a:p>
            <a:pPr marL="0" indent="0">
              <a:buNone/>
            </a:pPr>
            <a:r>
              <a:rPr lang="en-US" dirty="0"/>
              <a:t>If the minimum amount is lowered, the tax base automatically increases. If the minimum amount is raised, the tax base gets narrowed, it means the number of people required to pay tax is increased or decreased.</a:t>
            </a:r>
          </a:p>
          <a:p>
            <a:pPr marL="0" indent="0">
              <a:buNone/>
            </a:pPr>
            <a:r>
              <a:rPr lang="en-US" dirty="0"/>
              <a:t>The governments , specially in developing economies widens the tax base. It means bring more people into tax net or </a:t>
            </a:r>
            <a:r>
              <a:rPr lang="en-US" dirty="0" err="1"/>
              <a:t>makig</a:t>
            </a:r>
            <a:r>
              <a:rPr lang="en-US" dirty="0"/>
              <a:t> them legally liable to pay taxes. </a:t>
            </a:r>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509350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ECD7-8632-4B44-BD31-13FA740C5B4E}"/>
              </a:ext>
            </a:extLst>
          </p:cNvPr>
          <p:cNvSpPr>
            <a:spLocks noGrp="1"/>
          </p:cNvSpPr>
          <p:nvPr>
            <p:ph type="title"/>
          </p:nvPr>
        </p:nvSpPr>
        <p:spPr>
          <a:xfrm>
            <a:off x="838200" y="365126"/>
            <a:ext cx="10515600" cy="36320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43C86EE2-CEF9-4C0A-94F1-D6506A9926CE}"/>
              </a:ext>
            </a:extLst>
          </p:cNvPr>
          <p:cNvSpPr>
            <a:spLocks noGrp="1"/>
          </p:cNvSpPr>
          <p:nvPr>
            <p:ph idx="1"/>
          </p:nvPr>
        </p:nvSpPr>
        <p:spPr>
          <a:xfrm>
            <a:off x="1058918" y="1056290"/>
            <a:ext cx="10515600" cy="5073377"/>
          </a:xfrm>
        </p:spPr>
        <p:txBody>
          <a:bodyPr>
            <a:normAutofit/>
          </a:bodyPr>
          <a:lstStyle/>
          <a:p>
            <a:pPr marL="0" indent="0">
              <a:buNone/>
            </a:pPr>
            <a:r>
              <a:rPr lang="en-US" sz="3600" b="1" dirty="0"/>
              <a:t>Tax Rates </a:t>
            </a:r>
          </a:p>
          <a:p>
            <a:pPr marL="0" indent="0">
              <a:buNone/>
            </a:pPr>
            <a:r>
              <a:rPr lang="en-US" sz="3200" dirty="0"/>
              <a:t>The </a:t>
            </a:r>
            <a:r>
              <a:rPr lang="en-US" sz="3200" b="1" dirty="0"/>
              <a:t>tax rate</a:t>
            </a:r>
            <a:r>
              <a:rPr lang="en-US" sz="3200" dirty="0"/>
              <a:t> is the ratio (usually expressed as a percentage) at which a business or person is taxed.</a:t>
            </a:r>
          </a:p>
          <a:p>
            <a:pPr marL="0" indent="0">
              <a:buNone/>
            </a:pPr>
            <a:r>
              <a:rPr lang="en-US" sz="3600" b="1" dirty="0"/>
              <a:t>Amount of tax = tax base x tax rate</a:t>
            </a:r>
          </a:p>
          <a:p>
            <a:pPr marL="0" indent="0">
              <a:buNone/>
            </a:pPr>
            <a:r>
              <a:rPr lang="en-US" sz="3200" dirty="0"/>
              <a:t>A tax base measures the capacity to bear the tax burden and the tax rate distributes the burden according to equity.</a:t>
            </a:r>
          </a:p>
          <a:p>
            <a:pPr marL="0" indent="0">
              <a:buNone/>
            </a:pPr>
            <a:r>
              <a:rPr lang="en-US" sz="3200" dirty="0"/>
              <a:t>The tax rates are of following types.</a:t>
            </a:r>
          </a:p>
          <a:p>
            <a:pPr marL="514350" indent="-514350">
              <a:buAutoNum type="arabicPeriod"/>
            </a:pPr>
            <a:r>
              <a:rPr lang="en-US" sz="3200" dirty="0"/>
              <a:t>Proportional taxations	2. Progressive taxation</a:t>
            </a:r>
          </a:p>
          <a:p>
            <a:pPr marL="0" indent="0">
              <a:buNone/>
            </a:pPr>
            <a:r>
              <a:rPr lang="en-US" sz="3200" dirty="0"/>
              <a:t>3. Regressive taxation		4. Digressive taxation</a:t>
            </a:r>
          </a:p>
        </p:txBody>
      </p:sp>
    </p:spTree>
    <p:extLst>
      <p:ext uri="{BB962C8B-B14F-4D97-AF65-F5344CB8AC3E}">
        <p14:creationId xmlns:p14="http://schemas.microsoft.com/office/powerpoint/2010/main" val="13966614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BDAA9-6997-4459-9EC6-F0EF67A8A244}"/>
              </a:ext>
            </a:extLst>
          </p:cNvPr>
          <p:cNvSpPr>
            <a:spLocks noGrp="1"/>
          </p:cNvSpPr>
          <p:nvPr>
            <p:ph type="title"/>
          </p:nvPr>
        </p:nvSpPr>
        <p:spPr>
          <a:xfrm>
            <a:off x="838200" y="365126"/>
            <a:ext cx="10515600" cy="501978"/>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D851C78E-9F75-4A83-A1A1-FFB08A13F1D0}"/>
              </a:ext>
            </a:extLst>
          </p:cNvPr>
          <p:cNvSpPr>
            <a:spLocks noGrp="1"/>
          </p:cNvSpPr>
          <p:nvPr>
            <p:ph idx="1"/>
          </p:nvPr>
        </p:nvSpPr>
        <p:spPr>
          <a:xfrm>
            <a:off x="838200" y="1087821"/>
            <a:ext cx="10515600" cy="5089142"/>
          </a:xfrm>
        </p:spPr>
        <p:txBody>
          <a:bodyPr/>
          <a:lstStyle/>
          <a:p>
            <a:pPr marL="0" indent="0" fontAlgn="base">
              <a:buNone/>
            </a:pPr>
            <a:r>
              <a:rPr lang="en-US" b="1" dirty="0"/>
              <a:t>Proportional tax</a:t>
            </a:r>
          </a:p>
          <a:p>
            <a:pPr marL="0" indent="0" fontAlgn="base">
              <a:buNone/>
            </a:pPr>
            <a:r>
              <a:rPr lang="en-US" dirty="0"/>
              <a:t>A proportional tax is a tax imposed so that the tax rate is fixed, with no change as the taxable base amount increases or decreases. The amount of the tax is in proportion to the amount subject to taxation. “Proportional” describes a distribution effect on income or expenditure, referring to the way the rate remains consistent (does not progress from “low to high” or “high to low” as income or consumption changes), where the marginal tax rate is equal to the average tax rate.</a:t>
            </a:r>
          </a:p>
          <a:p>
            <a:pPr marL="0" indent="0">
              <a:buNone/>
            </a:pPr>
            <a:endParaRPr lang="en-US" dirty="0"/>
          </a:p>
        </p:txBody>
      </p:sp>
    </p:spTree>
    <p:extLst>
      <p:ext uri="{BB962C8B-B14F-4D97-AF65-F5344CB8AC3E}">
        <p14:creationId xmlns:p14="http://schemas.microsoft.com/office/powerpoint/2010/main" val="104212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22158-6A41-4FA1-8C4C-9F25DD2A53B5}"/>
              </a:ext>
            </a:extLst>
          </p:cNvPr>
          <p:cNvSpPr>
            <a:spLocks noGrp="1"/>
          </p:cNvSpPr>
          <p:nvPr>
            <p:ph type="title"/>
          </p:nvPr>
        </p:nvSpPr>
        <p:spPr>
          <a:xfrm>
            <a:off x="838200" y="488730"/>
            <a:ext cx="10515600" cy="19230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F9314E2-8C8C-4F66-B18D-70688210AAA0}"/>
              </a:ext>
            </a:extLst>
          </p:cNvPr>
          <p:cNvSpPr>
            <a:spLocks noGrp="1"/>
          </p:cNvSpPr>
          <p:nvPr>
            <p:ph idx="1"/>
          </p:nvPr>
        </p:nvSpPr>
        <p:spPr>
          <a:xfrm>
            <a:off x="838200" y="1072056"/>
            <a:ext cx="10515600" cy="5297214"/>
          </a:xfrm>
        </p:spPr>
        <p:txBody>
          <a:bodyPr>
            <a:noAutofit/>
          </a:bodyPr>
          <a:lstStyle/>
          <a:p>
            <a:pPr marL="0" indent="0" algn="just">
              <a:buNone/>
            </a:pPr>
            <a:r>
              <a:rPr lang="en-US" sz="3200" i="1" dirty="0"/>
              <a:t>The main characteristic features of a tax are as follows:</a:t>
            </a:r>
            <a:endParaRPr lang="en-US" sz="3200" dirty="0"/>
          </a:p>
          <a:p>
            <a:pPr marL="0" indent="0" algn="just">
              <a:buNone/>
            </a:pPr>
            <a:r>
              <a:rPr lang="en-US" sz="3200" dirty="0"/>
              <a:t>(1) A tax is a compulsory payment to be paid by the citizens who are liable to pay it. Hence, the refusal to pay a tax is a punishable offense.</a:t>
            </a:r>
          </a:p>
          <a:p>
            <a:pPr marL="0" indent="0" algn="just">
              <a:buNone/>
            </a:pPr>
            <a:r>
              <a:rPr lang="en-US" sz="3200" dirty="0"/>
              <a:t>(2) There is no direct, quid pro quo between the tax-payers and the public authority. In other words, the taxpayer cannot claim reciprocal benefits against the taxes paid.</a:t>
            </a:r>
            <a:endParaRPr lang="en-US" sz="3200" b="1" dirty="0"/>
          </a:p>
          <a:p>
            <a:pPr marL="0" indent="0" algn="just">
              <a:buNone/>
            </a:pPr>
            <a:r>
              <a:rPr lang="en-US" sz="3200" dirty="0"/>
              <a:t>(3) A tax is levied to meet public spending incurred by the government in the general interest of the nation. It is a payment for an indirect service to be made by the government to the community as a whole.</a:t>
            </a:r>
          </a:p>
          <a:p>
            <a:pPr algn="just"/>
            <a:endParaRPr lang="en-US" sz="3200" dirty="0"/>
          </a:p>
          <a:p>
            <a:pPr marL="0" indent="0" algn="just" fontAlgn="base">
              <a:buNone/>
            </a:pPr>
            <a:endParaRPr lang="en-US" sz="3200" dirty="0"/>
          </a:p>
          <a:p>
            <a:pPr marL="0" indent="0" algn="just" fontAlgn="base">
              <a:buNone/>
            </a:pPr>
            <a:endParaRPr lang="en-US" sz="3200" cap="all" dirty="0"/>
          </a:p>
          <a:p>
            <a:pPr marL="0" indent="0" algn="just">
              <a:buNone/>
            </a:pPr>
            <a:endParaRPr lang="en-US" sz="3200" dirty="0"/>
          </a:p>
          <a:p>
            <a:pPr marL="0" indent="0">
              <a:buNone/>
            </a:pPr>
            <a:endParaRPr lang="en-US" sz="3200" dirty="0"/>
          </a:p>
        </p:txBody>
      </p:sp>
    </p:spTree>
    <p:extLst>
      <p:ext uri="{BB962C8B-B14F-4D97-AF65-F5344CB8AC3E}">
        <p14:creationId xmlns:p14="http://schemas.microsoft.com/office/powerpoint/2010/main" val="10316285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A2CA9-5AA0-4D79-A0BA-6AD705015969}"/>
              </a:ext>
            </a:extLst>
          </p:cNvPr>
          <p:cNvSpPr>
            <a:spLocks noGrp="1"/>
          </p:cNvSpPr>
          <p:nvPr>
            <p:ph type="title"/>
          </p:nvPr>
        </p:nvSpPr>
        <p:spPr>
          <a:xfrm>
            <a:off x="838200" y="365125"/>
            <a:ext cx="10515600" cy="738461"/>
          </a:xfrm>
        </p:spPr>
        <p:txBody>
          <a:bodyPr/>
          <a:lstStyle/>
          <a:p>
            <a:r>
              <a:rPr lang="en-US" dirty="0"/>
              <a:t> </a:t>
            </a:r>
          </a:p>
        </p:txBody>
      </p:sp>
      <p:sp>
        <p:nvSpPr>
          <p:cNvPr id="3" name="Content Placeholder 2">
            <a:extLst>
              <a:ext uri="{FF2B5EF4-FFF2-40B4-BE49-F238E27FC236}">
                <a16:creationId xmlns:a16="http://schemas.microsoft.com/office/drawing/2014/main" id="{4D52E490-8AFD-4BFF-A53B-D4F668400FE2}"/>
              </a:ext>
            </a:extLst>
          </p:cNvPr>
          <p:cNvSpPr>
            <a:spLocks noGrp="1"/>
          </p:cNvSpPr>
          <p:nvPr>
            <p:ph idx="1"/>
          </p:nvPr>
        </p:nvSpPr>
        <p:spPr>
          <a:xfrm>
            <a:off x="838200" y="1229710"/>
            <a:ext cx="10515600" cy="4947253"/>
          </a:xfrm>
        </p:spPr>
        <p:txBody>
          <a:bodyPr>
            <a:normAutofit/>
          </a:bodyPr>
          <a:lstStyle/>
          <a:p>
            <a:pPr marL="0" indent="0" fontAlgn="base">
              <a:buNone/>
            </a:pPr>
            <a:r>
              <a:rPr lang="en-US" sz="3200" b="1" dirty="0"/>
              <a:t>Progressive Taxes:</a:t>
            </a:r>
          </a:p>
          <a:p>
            <a:pPr marL="0" indent="0" fontAlgn="base">
              <a:buNone/>
            </a:pPr>
            <a:r>
              <a:rPr lang="en-US" sz="3200" dirty="0"/>
              <a:t>Taxes in which the rate of tax increases are called progressive taxes. Thus, in a progressive tax, the amount of tax paid will increase at a higher rate than the increase in tax base or income, for the taxation amount is the product of multiplying the base by the rate and both these increase in a progressive tax. Thus, a progressive tax extracts an increasing proportion of rising income. </a:t>
            </a:r>
          </a:p>
          <a:p>
            <a:pPr marL="0" indent="0">
              <a:buNone/>
            </a:pPr>
            <a:endParaRPr lang="en-US" sz="3200" dirty="0"/>
          </a:p>
        </p:txBody>
      </p:sp>
    </p:spTree>
    <p:extLst>
      <p:ext uri="{BB962C8B-B14F-4D97-AF65-F5344CB8AC3E}">
        <p14:creationId xmlns:p14="http://schemas.microsoft.com/office/powerpoint/2010/main" val="28039998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12D73-A1A4-492D-A81B-6D80996DA031}"/>
              </a:ext>
            </a:extLst>
          </p:cNvPr>
          <p:cNvSpPr>
            <a:spLocks noGrp="1"/>
          </p:cNvSpPr>
          <p:nvPr>
            <p:ph type="title"/>
          </p:nvPr>
        </p:nvSpPr>
        <p:spPr>
          <a:xfrm>
            <a:off x="838200" y="365126"/>
            <a:ext cx="10515600" cy="580806"/>
          </a:xfrm>
        </p:spPr>
        <p:txBody>
          <a:bodyPr>
            <a:normAutofit fontScale="90000"/>
          </a:bodyPr>
          <a:lstStyle/>
          <a:p>
            <a:r>
              <a:rPr lang="en-US" dirty="0"/>
              <a:t> </a:t>
            </a:r>
          </a:p>
        </p:txBody>
      </p:sp>
      <p:pic>
        <p:nvPicPr>
          <p:cNvPr id="1026" name="Picture 2" descr="Schedule of Proportional and Progressive Tax Rates">
            <a:extLst>
              <a:ext uri="{FF2B5EF4-FFF2-40B4-BE49-F238E27FC236}">
                <a16:creationId xmlns:a16="http://schemas.microsoft.com/office/drawing/2014/main" id="{55400A11-5589-430A-BE68-D1FF939A48D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945932"/>
            <a:ext cx="10515599" cy="5546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3509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37ABA-4CB5-4F4A-9D8A-C63702571268}"/>
              </a:ext>
            </a:extLst>
          </p:cNvPr>
          <p:cNvSpPr>
            <a:spLocks noGrp="1"/>
          </p:cNvSpPr>
          <p:nvPr>
            <p:ph type="title"/>
          </p:nvPr>
        </p:nvSpPr>
        <p:spPr>
          <a:xfrm>
            <a:off x="838200" y="365125"/>
            <a:ext cx="10515600" cy="612337"/>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CE6148F2-7190-481E-A577-1FE3FD28FB5A}"/>
              </a:ext>
            </a:extLst>
          </p:cNvPr>
          <p:cNvSpPr>
            <a:spLocks noGrp="1"/>
          </p:cNvSpPr>
          <p:nvPr>
            <p:ph idx="1"/>
          </p:nvPr>
        </p:nvSpPr>
        <p:spPr>
          <a:xfrm>
            <a:off x="838200" y="835572"/>
            <a:ext cx="10515600" cy="5486400"/>
          </a:xfrm>
        </p:spPr>
        <p:txBody>
          <a:bodyPr>
            <a:noAutofit/>
          </a:bodyPr>
          <a:lstStyle/>
          <a:p>
            <a:pPr marL="0" indent="0" fontAlgn="base">
              <a:buNone/>
            </a:pPr>
            <a:r>
              <a:rPr lang="en-US" sz="3200" b="1" dirty="0"/>
              <a:t>Regressive Taxes:</a:t>
            </a:r>
          </a:p>
          <a:p>
            <a:pPr marL="0" indent="0" fontAlgn="base">
              <a:buNone/>
            </a:pPr>
            <a:r>
              <a:rPr lang="en-US" sz="3200" dirty="0"/>
              <a:t>When the rate of tax decreases as the tax base increases, the taxes are called regressive taxes.  In regressive taxation, though the total amount of tax increases on a higher income in the absolute sense, in the relative sense, the tax rate declines on a higher income. As such, relatively a heavier burden (sacrifice involved) falls upon the poor than on the rich. Generally, taxes on necessaries are regressive as they take away a greater percentage of lower incomes as compared to higher incomes. Thus, regressive taxation is unjust and inequitable. It does not comply with the canon of equity. It tends to accentuate inequalities of income in the community.</a:t>
            </a:r>
          </a:p>
          <a:p>
            <a:pPr marL="0" indent="0">
              <a:buNone/>
            </a:pPr>
            <a:endParaRPr lang="en-US" sz="3200" dirty="0"/>
          </a:p>
        </p:txBody>
      </p:sp>
    </p:spTree>
    <p:extLst>
      <p:ext uri="{BB962C8B-B14F-4D97-AF65-F5344CB8AC3E}">
        <p14:creationId xmlns:p14="http://schemas.microsoft.com/office/powerpoint/2010/main" val="3613779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8CEA9-5772-4CBD-BADD-CC87426ABFDD}"/>
              </a:ext>
            </a:extLst>
          </p:cNvPr>
          <p:cNvSpPr>
            <a:spLocks noGrp="1"/>
          </p:cNvSpPr>
          <p:nvPr>
            <p:ph type="title"/>
          </p:nvPr>
        </p:nvSpPr>
        <p:spPr>
          <a:xfrm>
            <a:off x="838200" y="365126"/>
            <a:ext cx="10515600" cy="59657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94E540D4-B62B-4970-9FDE-FFFA93597850}"/>
              </a:ext>
            </a:extLst>
          </p:cNvPr>
          <p:cNvSpPr>
            <a:spLocks noGrp="1"/>
          </p:cNvSpPr>
          <p:nvPr>
            <p:ph idx="1"/>
          </p:nvPr>
        </p:nvSpPr>
        <p:spPr>
          <a:xfrm>
            <a:off x="838200" y="1135117"/>
            <a:ext cx="10515600" cy="5041846"/>
          </a:xfrm>
        </p:spPr>
        <p:txBody>
          <a:bodyPr/>
          <a:lstStyle/>
          <a:p>
            <a:pPr marL="0" indent="0" fontAlgn="base">
              <a:buNone/>
            </a:pPr>
            <a:r>
              <a:rPr lang="en-US" b="1" dirty="0"/>
              <a:t>Digressive Taxes:</a:t>
            </a:r>
          </a:p>
          <a:p>
            <a:pPr marL="0" indent="0" fontAlgn="base">
              <a:buNone/>
            </a:pPr>
            <a:r>
              <a:rPr lang="en-US" dirty="0"/>
              <a:t>Taxes which are mildly progressive, hence not very steep, so that high income earners do not make a due sacrifice on the basis of equity, are called digressive. In digressive taxation, a tax may be progressive up to a certain limit; after that it may be charged at a flat rate. </a:t>
            </a:r>
          </a:p>
          <a:p>
            <a:pPr marL="0" indent="0">
              <a:buNone/>
            </a:pPr>
            <a:r>
              <a:rPr lang="en-US" dirty="0"/>
              <a:t>In digressive taxation, thus, the tax payable increases only at a diminishing rate.</a:t>
            </a:r>
          </a:p>
          <a:p>
            <a:pPr marL="0" indent="0">
              <a:buNone/>
            </a:pPr>
            <a:r>
              <a:rPr lang="en-US" dirty="0"/>
              <a:t>Diagrammatically, differences in progressive, proportional, regressive and digressive taxation are shown in the figure.</a:t>
            </a:r>
          </a:p>
        </p:txBody>
      </p:sp>
    </p:spTree>
    <p:extLst>
      <p:ext uri="{BB962C8B-B14F-4D97-AF65-F5344CB8AC3E}">
        <p14:creationId xmlns:p14="http://schemas.microsoft.com/office/powerpoint/2010/main" val="12858034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4A406-2985-4CD9-BE4C-270DB0B6A05A}"/>
              </a:ext>
            </a:extLst>
          </p:cNvPr>
          <p:cNvSpPr>
            <a:spLocks noGrp="1"/>
          </p:cNvSpPr>
          <p:nvPr>
            <p:ph type="title"/>
          </p:nvPr>
        </p:nvSpPr>
        <p:spPr>
          <a:xfrm>
            <a:off x="838200" y="365126"/>
            <a:ext cx="10515600" cy="643868"/>
          </a:xfrm>
        </p:spPr>
        <p:txBody>
          <a:bodyPr>
            <a:normAutofit fontScale="90000"/>
          </a:bodyPr>
          <a:lstStyle/>
          <a:p>
            <a:r>
              <a:rPr lang="en-US" dirty="0"/>
              <a:t> </a:t>
            </a:r>
          </a:p>
        </p:txBody>
      </p:sp>
      <p:pic>
        <p:nvPicPr>
          <p:cNvPr id="2050" name="Picture 2" descr="Different Tax Rates">
            <a:extLst>
              <a:ext uri="{FF2B5EF4-FFF2-40B4-BE49-F238E27FC236}">
                <a16:creationId xmlns:a16="http://schemas.microsoft.com/office/drawing/2014/main" id="{1DBD6C70-FF13-403C-8257-7E395C4E633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66193" y="1008994"/>
            <a:ext cx="9522373" cy="5076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64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C37D1-123A-4708-BD6F-64B279F8D47B}"/>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63C74F69-C654-4CF5-9AD6-33B4D15F84D3}"/>
              </a:ext>
            </a:extLst>
          </p:cNvPr>
          <p:cNvSpPr>
            <a:spLocks noGrp="1"/>
          </p:cNvSpPr>
          <p:nvPr>
            <p:ph idx="1"/>
          </p:nvPr>
        </p:nvSpPr>
        <p:spPr>
          <a:xfrm>
            <a:off x="838200" y="1040524"/>
            <a:ext cx="10515600" cy="5136439"/>
          </a:xfrm>
        </p:spPr>
        <p:txBody>
          <a:bodyPr>
            <a:normAutofit/>
          </a:bodyPr>
          <a:lstStyle/>
          <a:p>
            <a:pPr marL="0" indent="0" algn="just">
              <a:buNone/>
            </a:pPr>
            <a:r>
              <a:rPr lang="en-US" sz="3200" dirty="0"/>
              <a:t>(4) A tax is payable regularly and periodically as determined by the taxing authority.</a:t>
            </a:r>
          </a:p>
          <a:p>
            <a:pPr marL="0" indent="0" algn="just">
              <a:buNone/>
            </a:pPr>
            <a:r>
              <a:rPr lang="en-US" sz="3200" dirty="0"/>
              <a:t>Taxes constitute a significant part of public revenue in modern public finance. Taxes have macro-economic effects. Taxation can affect the size and mode of consumption, the pattern of production and distribution of income and wealth. Progressive taxes can help in reducing inequalities of income and wealth by lowering the high-income group’s disposable income. Taxes imply a forced saving in a developing economy. Thus, taxes constitute an important source of development finance.</a:t>
            </a:r>
          </a:p>
          <a:p>
            <a:pPr marL="0" indent="0" algn="just">
              <a:buNone/>
            </a:pPr>
            <a:endParaRPr lang="en-US" sz="3200" dirty="0"/>
          </a:p>
        </p:txBody>
      </p:sp>
    </p:spTree>
    <p:extLst>
      <p:ext uri="{BB962C8B-B14F-4D97-AF65-F5344CB8AC3E}">
        <p14:creationId xmlns:p14="http://schemas.microsoft.com/office/powerpoint/2010/main" val="3444794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8CE19-F324-4F92-AB66-EE30F6767DE4}"/>
              </a:ext>
            </a:extLst>
          </p:cNvPr>
          <p:cNvSpPr>
            <a:spLocks noGrp="1"/>
          </p:cNvSpPr>
          <p:nvPr>
            <p:ph type="title"/>
          </p:nvPr>
        </p:nvSpPr>
        <p:spPr>
          <a:xfrm>
            <a:off x="838200" y="365126"/>
            <a:ext cx="10515600" cy="596572"/>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B3C91C4C-D55C-4237-ACD7-522788928CCA}"/>
              </a:ext>
            </a:extLst>
          </p:cNvPr>
          <p:cNvSpPr>
            <a:spLocks noGrp="1"/>
          </p:cNvSpPr>
          <p:nvPr>
            <p:ph idx="1"/>
          </p:nvPr>
        </p:nvSpPr>
        <p:spPr>
          <a:xfrm>
            <a:off x="838200" y="1198179"/>
            <a:ext cx="10515600" cy="4978784"/>
          </a:xfrm>
        </p:spPr>
        <p:txBody>
          <a:bodyPr>
            <a:noAutofit/>
          </a:bodyPr>
          <a:lstStyle/>
          <a:p>
            <a:pPr marL="0" indent="0">
              <a:buNone/>
            </a:pPr>
            <a:r>
              <a:rPr lang="en-US" sz="3200" dirty="0"/>
              <a:t>There are two types of taxes, direct and indirect taxes.</a:t>
            </a:r>
          </a:p>
          <a:p>
            <a:pPr marL="0" indent="0">
              <a:buNone/>
            </a:pPr>
            <a:r>
              <a:rPr lang="en-US" sz="3200" dirty="0"/>
              <a:t>Direct taxes are imposed on income and wealth.</a:t>
            </a:r>
          </a:p>
          <a:p>
            <a:pPr marL="0" indent="0">
              <a:buNone/>
            </a:pPr>
            <a:r>
              <a:rPr lang="en-US" sz="3200" dirty="0"/>
              <a:t>Example….. Income tax, wealth tax </a:t>
            </a:r>
            <a:r>
              <a:rPr lang="en-US" sz="3200" dirty="0" err="1"/>
              <a:t>etc</a:t>
            </a:r>
            <a:endParaRPr lang="en-US" sz="3200" dirty="0"/>
          </a:p>
          <a:p>
            <a:pPr marL="0" indent="0">
              <a:buNone/>
            </a:pPr>
            <a:r>
              <a:rPr lang="en-US" sz="3200" dirty="0"/>
              <a:t>Indirect taxes are imposed on purchase and sale of commodities.</a:t>
            </a:r>
          </a:p>
          <a:p>
            <a:pPr marL="0" indent="0">
              <a:buNone/>
            </a:pPr>
            <a:r>
              <a:rPr lang="en-US" sz="3200" dirty="0"/>
              <a:t>Example…sales tax, excise duty custom duty, or GST</a:t>
            </a:r>
          </a:p>
          <a:p>
            <a:pPr marL="0" indent="0">
              <a:buNone/>
            </a:pPr>
            <a:r>
              <a:rPr lang="en-US" sz="3200" b="1" dirty="0"/>
              <a:t>NON-TAX REVENUE</a:t>
            </a:r>
          </a:p>
          <a:p>
            <a:pPr marL="0" indent="0">
              <a:buNone/>
            </a:pPr>
            <a:r>
              <a:rPr lang="en-US" sz="3200" dirty="0"/>
              <a:t>The revenue obtained by the government from sources other than the tax is called Non-Tax Revenue. </a:t>
            </a:r>
            <a:endParaRPr lang="en-US" sz="3200" b="1" dirty="0"/>
          </a:p>
        </p:txBody>
      </p:sp>
    </p:spTree>
    <p:extLst>
      <p:ext uri="{BB962C8B-B14F-4D97-AF65-F5344CB8AC3E}">
        <p14:creationId xmlns:p14="http://schemas.microsoft.com/office/powerpoint/2010/main" val="186894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81AAF-7418-4E50-9028-AF0BDB8127E6}"/>
              </a:ext>
            </a:extLst>
          </p:cNvPr>
          <p:cNvSpPr>
            <a:spLocks noGrp="1"/>
          </p:cNvSpPr>
          <p:nvPr>
            <p:ph type="title"/>
          </p:nvPr>
        </p:nvSpPr>
        <p:spPr>
          <a:xfrm>
            <a:off x="838200" y="365125"/>
            <a:ext cx="10515600" cy="67539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E48DA98F-4373-4498-8EEE-F60D5358904E}"/>
              </a:ext>
            </a:extLst>
          </p:cNvPr>
          <p:cNvSpPr>
            <a:spLocks noGrp="1"/>
          </p:cNvSpPr>
          <p:nvPr>
            <p:ph idx="1"/>
          </p:nvPr>
        </p:nvSpPr>
        <p:spPr>
          <a:xfrm>
            <a:off x="838200" y="1150883"/>
            <a:ext cx="10515600" cy="5026080"/>
          </a:xfrm>
        </p:spPr>
        <p:txBody>
          <a:bodyPr>
            <a:normAutofit/>
          </a:bodyPr>
          <a:lstStyle/>
          <a:p>
            <a:pPr marL="0" indent="0">
              <a:buNone/>
            </a:pPr>
            <a:r>
              <a:rPr lang="en-US" sz="3200" dirty="0"/>
              <a:t>Public income received through the administration, commercial enterprises, gifts, and grants is the source of non-tax revenues of the government.</a:t>
            </a:r>
            <a:endParaRPr lang="en-US" sz="3200" b="1" dirty="0"/>
          </a:p>
          <a:p>
            <a:pPr marL="0" indent="0">
              <a:buNone/>
            </a:pPr>
            <a:r>
              <a:rPr lang="en-US" sz="3200" dirty="0"/>
              <a:t>Nontax revenue includes</a:t>
            </a:r>
          </a:p>
          <a:p>
            <a:pPr marL="0" indent="0" fontAlgn="base">
              <a:buNone/>
            </a:pPr>
            <a:r>
              <a:rPr lang="en-US" sz="3200" dirty="0"/>
              <a:t>(</a:t>
            </a:r>
            <a:r>
              <a:rPr lang="en-US" sz="3200" dirty="0" err="1"/>
              <a:t>i</a:t>
            </a:r>
            <a:r>
              <a:rPr lang="en-US" sz="3200" dirty="0"/>
              <a:t>) Administrative revenue</a:t>
            </a:r>
          </a:p>
          <a:p>
            <a:pPr marL="0" indent="0" fontAlgn="base">
              <a:buNone/>
            </a:pPr>
            <a:r>
              <a:rPr lang="en-US" sz="3200" dirty="0"/>
              <a:t>(ii) Profit from state enterprises</a:t>
            </a:r>
          </a:p>
          <a:p>
            <a:pPr marL="0" indent="0" fontAlgn="base">
              <a:buNone/>
            </a:pPr>
            <a:r>
              <a:rPr lang="en-US" sz="3200" dirty="0"/>
              <a:t>(iii) Gifts and grants</a:t>
            </a:r>
          </a:p>
          <a:p>
            <a:pPr marL="0" indent="0">
              <a:buNone/>
            </a:pPr>
            <a:endParaRPr lang="en-US" sz="3200" dirty="0"/>
          </a:p>
        </p:txBody>
      </p:sp>
    </p:spTree>
    <p:extLst>
      <p:ext uri="{BB962C8B-B14F-4D97-AF65-F5344CB8AC3E}">
        <p14:creationId xmlns:p14="http://schemas.microsoft.com/office/powerpoint/2010/main" val="276583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7A89C-16D1-4EBF-81BB-0637B83DEABF}"/>
              </a:ext>
            </a:extLst>
          </p:cNvPr>
          <p:cNvSpPr>
            <a:spLocks noGrp="1"/>
          </p:cNvSpPr>
          <p:nvPr>
            <p:ph type="title"/>
          </p:nvPr>
        </p:nvSpPr>
        <p:spPr>
          <a:xfrm>
            <a:off x="838200" y="365125"/>
            <a:ext cx="10515600" cy="54927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BF54BF1-BDD3-47ED-9E25-34241D6CA247}"/>
              </a:ext>
            </a:extLst>
          </p:cNvPr>
          <p:cNvSpPr>
            <a:spLocks noGrp="1"/>
          </p:cNvSpPr>
          <p:nvPr>
            <p:ph idx="1"/>
          </p:nvPr>
        </p:nvSpPr>
        <p:spPr>
          <a:xfrm>
            <a:off x="856593" y="1024759"/>
            <a:ext cx="10515600" cy="5120673"/>
          </a:xfrm>
        </p:spPr>
        <p:txBody>
          <a:bodyPr>
            <a:noAutofit/>
          </a:bodyPr>
          <a:lstStyle/>
          <a:p>
            <a:pPr marL="0" indent="0" fontAlgn="base">
              <a:buNone/>
            </a:pPr>
            <a:r>
              <a:rPr lang="en-US" sz="3200" b="1" dirty="0"/>
              <a:t>Administrative Revenues:</a:t>
            </a:r>
          </a:p>
          <a:p>
            <a:pPr marL="0" indent="0" fontAlgn="base">
              <a:buNone/>
            </a:pPr>
            <a:r>
              <a:rPr lang="en-US" sz="3200" dirty="0"/>
              <a:t>Under public administration, public authorities can raise some funds in the form of fees, fines and penalties, and special assessments.</a:t>
            </a:r>
          </a:p>
          <a:p>
            <a:pPr marL="0" indent="0" fontAlgn="base">
              <a:buNone/>
            </a:pPr>
            <a:r>
              <a:rPr lang="en-US" sz="3200" b="1" dirty="0"/>
              <a:t>Fees:</a:t>
            </a:r>
            <a:endParaRPr lang="en-US" sz="3200" dirty="0"/>
          </a:p>
          <a:p>
            <a:pPr marL="0" indent="0" fontAlgn="base">
              <a:buNone/>
            </a:pPr>
            <a:r>
              <a:rPr lang="en-US" sz="3200" dirty="0"/>
              <a:t>Fees are charged by the government or public authorities for rendering a service to the beneficiaries. </a:t>
            </a:r>
          </a:p>
          <a:p>
            <a:pPr marL="0" indent="0" fontAlgn="base">
              <a:buNone/>
            </a:pPr>
            <a:r>
              <a:rPr lang="en-US" sz="3200" dirty="0" err="1"/>
              <a:t>Eg.</a:t>
            </a:r>
            <a:r>
              <a:rPr lang="en-US" sz="3200" dirty="0"/>
              <a:t> Court fees, passport fees, </a:t>
            </a:r>
            <a:r>
              <a:rPr lang="en-US" sz="3200" dirty="0" err="1"/>
              <a:t>licence</a:t>
            </a:r>
            <a:r>
              <a:rPr lang="en-US" sz="3200" dirty="0"/>
              <a:t> fees, import </a:t>
            </a:r>
            <a:r>
              <a:rPr lang="en-US" sz="3200" dirty="0" err="1"/>
              <a:t>licence</a:t>
            </a:r>
            <a:r>
              <a:rPr lang="en-US" sz="3200" dirty="0"/>
              <a:t> fee, liquor permit fee, etc. Fees are to be paid by those who receive some special advantages. </a:t>
            </a:r>
          </a:p>
        </p:txBody>
      </p:sp>
    </p:spTree>
    <p:extLst>
      <p:ext uri="{BB962C8B-B14F-4D97-AF65-F5344CB8AC3E}">
        <p14:creationId xmlns:p14="http://schemas.microsoft.com/office/powerpoint/2010/main" val="4179636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TotalTime>
  <Words>4641</Words>
  <Application>Microsoft Office PowerPoint</Application>
  <PresentationFormat>Widescreen</PresentationFormat>
  <Paragraphs>263</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 Public Revenue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Revenue</dc:title>
  <dc:creator>MICRO</dc:creator>
  <cp:lastModifiedBy>MICRO</cp:lastModifiedBy>
  <cp:revision>42</cp:revision>
  <dcterms:created xsi:type="dcterms:W3CDTF">2019-12-08T14:06:47Z</dcterms:created>
  <dcterms:modified xsi:type="dcterms:W3CDTF">2019-12-19T17:45:20Z</dcterms:modified>
</cp:coreProperties>
</file>